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960" r:id="rId1"/>
  </p:sldMasterIdLst>
  <p:notesMasterIdLst>
    <p:notesMasterId r:id="rId49"/>
  </p:notesMasterIdLst>
  <p:handoutMasterIdLst>
    <p:handoutMasterId r:id="rId50"/>
  </p:handoutMasterIdLst>
  <p:sldIdLst>
    <p:sldId id="256" r:id="rId2"/>
    <p:sldId id="261" r:id="rId3"/>
    <p:sldId id="314" r:id="rId4"/>
    <p:sldId id="268" r:id="rId5"/>
    <p:sldId id="315" r:id="rId6"/>
    <p:sldId id="272" r:id="rId7"/>
    <p:sldId id="271" r:id="rId8"/>
    <p:sldId id="269" r:id="rId9"/>
    <p:sldId id="258" r:id="rId10"/>
    <p:sldId id="274" r:id="rId11"/>
    <p:sldId id="276" r:id="rId12"/>
    <p:sldId id="277" r:id="rId13"/>
    <p:sldId id="278" r:id="rId14"/>
    <p:sldId id="279" r:id="rId15"/>
    <p:sldId id="280" r:id="rId16"/>
    <p:sldId id="281" r:id="rId17"/>
    <p:sldId id="259" r:id="rId18"/>
    <p:sldId id="316" r:id="rId19"/>
    <p:sldId id="317" r:id="rId20"/>
    <p:sldId id="318" r:id="rId21"/>
    <p:sldId id="319" r:id="rId22"/>
    <p:sldId id="305" r:id="rId23"/>
    <p:sldId id="306" r:id="rId24"/>
    <p:sldId id="263" r:id="rId25"/>
    <p:sldId id="290" r:id="rId26"/>
    <p:sldId id="320" r:id="rId27"/>
    <p:sldId id="287" r:id="rId28"/>
    <p:sldId id="291" r:id="rId29"/>
    <p:sldId id="293" r:id="rId30"/>
    <p:sldId id="292" r:id="rId31"/>
    <p:sldId id="326" r:id="rId32"/>
    <p:sldId id="321" r:id="rId33"/>
    <p:sldId id="322" r:id="rId34"/>
    <p:sldId id="323" r:id="rId35"/>
    <p:sldId id="324" r:id="rId36"/>
    <p:sldId id="329" r:id="rId37"/>
    <p:sldId id="325" r:id="rId38"/>
    <p:sldId id="302" r:id="rId39"/>
    <p:sldId id="303" r:id="rId40"/>
    <p:sldId id="304" r:id="rId41"/>
    <p:sldId id="307" r:id="rId42"/>
    <p:sldId id="327" r:id="rId43"/>
    <p:sldId id="328" r:id="rId44"/>
    <p:sldId id="309" r:id="rId45"/>
    <p:sldId id="310" r:id="rId46"/>
    <p:sldId id="311" r:id="rId47"/>
    <p:sldId id="313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63D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3" d="100"/>
          <a:sy n="103" d="100"/>
        </p:scale>
        <p:origin x="-1752" y="-1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AEB092-BF47-2145-B6D3-7B026BB29850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FA4424-DA17-CF45-A396-C392840B4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1992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09614-739A-8A47-A9EB-A403B1BE72DA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B0222-BE7D-F841-8926-71D496730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545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has been called the best statistical</a:t>
            </a:r>
            <a:r>
              <a:rPr lang="en-US" baseline="0" dirty="0" smtClean="0"/>
              <a:t> drawing ever created.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B0222-BE7D-F841-8926-71D4967307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93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54003-0FC2-5641-92B0-56FB2C4329DB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CD74A-EE73-BC48-BE48-D2AA1B36F2BC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0C0A0-47D3-D947-A382-383E76870FA7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79478-26E4-8A42-9630-C66BBCC2B4E5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5497B-3C19-ED4C-85A1-5178CDA43AAD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55A72-BBBC-CF4A-B949-D916577C86EE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BA976-79BF-1A43-920E-F40AAC32AD70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CCC0A-B05D-3846-8F60-E47ABFEFEFBD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E29E3-BDC8-BC4C-A956-4A6BC47B4FBB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7EDA5-ED10-5146-A249-718E1DCB6833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1BC94-DA14-4343-8F9B-6080B411A32B}" type="datetime2">
              <a:rPr lang="en-US" smtClean="0"/>
              <a:t>Thursday, February 14, 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6B3B557-B580-3948-8DBA-C7C7DEE508BC}" type="datetime2">
              <a:rPr lang="en-US" smtClean="0"/>
              <a:t>Thursday, February 14, 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pictureasportal.com/pages/resources" TargetMode="Externa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hyperlink" Target="https://github.com/astro-abby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i.org/10.1029/2018JA025391" TargetMode="External"/><Relationship Id="rId3" Type="http://schemas.openxmlformats.org/officeDocument/2006/relationships/image" Target="../media/image1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stro-abby/" TargetMode="External"/><Relationship Id="rId3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lor-hex.com/" TargetMode="External"/><Relationship Id="rId4" Type="http://schemas.openxmlformats.org/officeDocument/2006/relationships/hyperlink" Target="https://colororacle.org/usage.html" TargetMode="External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rojects.susielu.com/viz-palette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lor-hex.com/" TargetMode="External"/><Relationship Id="rId4" Type="http://schemas.openxmlformats.org/officeDocument/2006/relationships/hyperlink" Target="https://colororacle.org/usage.html" TargetMode="External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rojects.susielu.com/viz-palette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lor-hex.com/" TargetMode="External"/><Relationship Id="rId4" Type="http://schemas.openxmlformats.org/officeDocument/2006/relationships/hyperlink" Target="https://colororacle.org/usage.html" TargetMode="External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rojects.susielu.com/viz-palette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stro-abby/" TargetMode="External"/><Relationship Id="rId3" Type="http://schemas.openxmlformats.org/officeDocument/2006/relationships/image" Target="../media/image2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falconierivisuals.com/" TargetMode="External"/><Relationship Id="rId3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layers.brightcove.net/679256133001/NkgrDczuol_default/index.html?videoId=5373954480001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408"/>
            <a:ext cx="7848600" cy="1927225"/>
          </a:xfrm>
        </p:spPr>
        <p:txBody>
          <a:bodyPr/>
          <a:lstStyle/>
          <a:p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Survey Methodology lab meeting </a:t>
            </a:r>
            <a:r>
              <a:rPr lang="mr-IN" sz="3600" dirty="0" smtClean="0"/>
              <a:t>–</a:t>
            </a:r>
            <a:r>
              <a:rPr lang="en-US" sz="3600" dirty="0" smtClean="0"/>
              <a:t> 2/14/2019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8331200" cy="3352800"/>
          </a:xfrm>
        </p:spPr>
        <p:txBody>
          <a:bodyPr>
            <a:normAutofit fontScale="55000" lnSpcReduction="20000"/>
          </a:bodyPr>
          <a:lstStyle/>
          <a:p>
            <a:r>
              <a:rPr lang="en-US" sz="5100" dirty="0"/>
              <a:t>	</a:t>
            </a:r>
            <a:r>
              <a:rPr lang="en-US" sz="5400" i="1" dirty="0"/>
              <a:t>Visualization Basics - From Chart to </a:t>
            </a:r>
            <a:r>
              <a:rPr lang="en-US" sz="5400" i="1" dirty="0" smtClean="0"/>
              <a:t>Art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sz="4200" dirty="0" smtClean="0"/>
              <a:t>Additional Resources </a:t>
            </a:r>
            <a:r>
              <a:rPr lang="mr-IN" sz="4200" dirty="0" smtClean="0"/>
              <a:t>–</a:t>
            </a:r>
            <a:r>
              <a:rPr lang="en-US" sz="4200" dirty="0" smtClean="0"/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Visual Strategies: A Practical Guide to Graphics and Engineers, Frankel and </a:t>
            </a:r>
            <a:r>
              <a:rPr lang="en-US" dirty="0" err="1" smtClean="0"/>
              <a:t>Depace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2012.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Color Design Workbook: A Real World Guide to Using Color in Graphic </a:t>
            </a:r>
            <a:r>
              <a:rPr lang="en-US" dirty="0" smtClean="0"/>
              <a:t>Design, Sean Adams, 2008.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Milestones in the History of </a:t>
            </a:r>
            <a:r>
              <a:rPr lang="en-US" dirty="0" smtClean="0"/>
              <a:t> Thematic </a:t>
            </a:r>
            <a:r>
              <a:rPr lang="en-US" dirty="0"/>
              <a:t>Cartography, </a:t>
            </a:r>
            <a:r>
              <a:rPr lang="en-US" dirty="0" smtClean="0"/>
              <a:t>Statistical </a:t>
            </a:r>
            <a:r>
              <a:rPr lang="en-US" dirty="0"/>
              <a:t>Graphics, </a:t>
            </a:r>
            <a:r>
              <a:rPr lang="en-US" dirty="0" smtClean="0"/>
              <a:t>and </a:t>
            </a:r>
            <a:r>
              <a:rPr lang="en-US" dirty="0"/>
              <a:t>Data </a:t>
            </a:r>
            <a:r>
              <a:rPr lang="en-US" dirty="0" smtClean="0"/>
              <a:t>Visualization, Friendly &amp; Denis http</a:t>
            </a:r>
            <a:r>
              <a:rPr lang="en-US" dirty="0"/>
              <a:t>://</a:t>
            </a:r>
            <a:r>
              <a:rPr lang="en-US" dirty="0" err="1"/>
              <a:t>euclid.psych.yorku.ca</a:t>
            </a:r>
            <a:r>
              <a:rPr lang="en-US" dirty="0"/>
              <a:t>/SCS/Gallery/milestone/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/>
              <a:t>Graphical Perception: Theory, Experimentation, and Application to the Development of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Graphical </a:t>
            </a:r>
            <a:r>
              <a:rPr lang="en-US" dirty="0" smtClean="0"/>
              <a:t>Methods. Cleveland &amp; McGill 1984.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Articles </a:t>
            </a:r>
            <a:r>
              <a:rPr lang="en-US" dirty="0"/>
              <a:t>found within </a:t>
            </a:r>
            <a:r>
              <a:rPr lang="en-US" dirty="0">
                <a:hlinkClick r:id="rId2"/>
              </a:rPr>
              <a:t>https://www.pictureasportal.com/pages/</a:t>
            </a:r>
            <a:r>
              <a:rPr lang="en-US" dirty="0" smtClean="0">
                <a:hlinkClick r:id="rId2"/>
              </a:rPr>
              <a:t>resources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7154" y="1945352"/>
            <a:ext cx="1139092" cy="126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29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8708"/>
            <a:ext cx="91440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What did these all have in common? 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943312"/>
            <a:ext cx="8229600" cy="5319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9600" y="17526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Why do you think they were made?</a:t>
            </a:r>
          </a:p>
          <a:p>
            <a:pPr lvl="1"/>
            <a:r>
              <a:rPr lang="en-US" dirty="0" smtClean="0"/>
              <a:t>The main point of these data graphics were to convince someone (mostly a government) of certain new ideas or realities</a:t>
            </a:r>
          </a:p>
          <a:p>
            <a:pPr lvl="1"/>
            <a:endParaRPr lang="en-US" dirty="0"/>
          </a:p>
          <a:p>
            <a:r>
              <a:rPr lang="en-US" dirty="0" smtClean="0"/>
              <a:t>Their choice of presentation of the data is therefore made to </a:t>
            </a:r>
            <a:r>
              <a:rPr lang="en-US" u="sng" dirty="0" smtClean="0"/>
              <a:t>create conversation</a:t>
            </a:r>
            <a:r>
              <a:rPr lang="en-US" dirty="0" smtClean="0"/>
              <a:t> around a certain topic or point - </a:t>
            </a:r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868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8708"/>
            <a:ext cx="91440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What did these all have in common? 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943312"/>
            <a:ext cx="8229600" cy="5319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9600" y="17526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Why do you think they were made?</a:t>
            </a:r>
          </a:p>
          <a:p>
            <a:pPr lvl="1"/>
            <a:r>
              <a:rPr lang="en-US" dirty="0" smtClean="0"/>
              <a:t>The main point of these data graphics were to convince someone (mostly a government) of certain new ideas or realities</a:t>
            </a:r>
          </a:p>
          <a:p>
            <a:pPr lvl="1"/>
            <a:endParaRPr lang="en-US" dirty="0"/>
          </a:p>
          <a:p>
            <a:r>
              <a:rPr lang="en-US" dirty="0" smtClean="0"/>
              <a:t>Their choice of presentation of the data is therefore made to </a:t>
            </a:r>
            <a:r>
              <a:rPr lang="en-US" u="sng" dirty="0" smtClean="0"/>
              <a:t>create conversation </a:t>
            </a:r>
            <a:r>
              <a:rPr lang="en-US" dirty="0" smtClean="0"/>
              <a:t>around a certain topic or point </a:t>
            </a:r>
            <a:r>
              <a:rPr lang="mr-IN" dirty="0" smtClean="0"/>
              <a:t>–</a:t>
            </a:r>
            <a:endParaRPr lang="en-US" dirty="0" smtClean="0"/>
          </a:p>
          <a:p>
            <a:endParaRPr lang="en-US" sz="3200" dirty="0" smtClean="0">
              <a:solidFill>
                <a:srgbClr val="C63D2E"/>
              </a:solidFill>
            </a:endParaRPr>
          </a:p>
          <a:p>
            <a:endParaRPr lang="en-US" sz="3200" dirty="0">
              <a:solidFill>
                <a:srgbClr val="C63D2E"/>
              </a:solidFill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C63D2E"/>
                </a:solidFill>
              </a:rPr>
              <a:t>How can we implement “good design” as we make our own visualizations and </a:t>
            </a:r>
            <a:r>
              <a:rPr lang="en-US" sz="3200" dirty="0" err="1" smtClean="0">
                <a:solidFill>
                  <a:srgbClr val="C63D2E"/>
                </a:solidFill>
              </a:rPr>
              <a:t>infographics</a:t>
            </a:r>
            <a:r>
              <a:rPr lang="en-US" sz="3200" dirty="0" smtClean="0">
                <a:solidFill>
                  <a:srgbClr val="C63D2E"/>
                </a:solidFill>
              </a:rPr>
              <a:t>?</a:t>
            </a:r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59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833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constitutes a “good visualization”?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5812"/>
            <a:ext cx="8229600" cy="4876800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hat do YOU think? </a:t>
            </a:r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090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833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constitutes a “good visualization”?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5812"/>
            <a:ext cx="8229600" cy="4876800"/>
          </a:xfrm>
        </p:spPr>
        <p:txBody>
          <a:bodyPr/>
          <a:lstStyle/>
          <a:p>
            <a:r>
              <a:rPr lang="en-US" dirty="0"/>
              <a:t>What do YOU think? </a:t>
            </a:r>
          </a:p>
          <a:p>
            <a:pPr lvl="1"/>
            <a:r>
              <a:rPr lang="en-US" dirty="0" smtClean="0"/>
              <a:t>Does color matter? 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60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833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constitutes a “good visualization”?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5812"/>
            <a:ext cx="8229600" cy="4876800"/>
          </a:xfrm>
        </p:spPr>
        <p:txBody>
          <a:bodyPr/>
          <a:lstStyle/>
          <a:p>
            <a:r>
              <a:rPr lang="en-US" dirty="0"/>
              <a:t>What do YOU think? </a:t>
            </a:r>
          </a:p>
          <a:p>
            <a:pPr lvl="1"/>
            <a:r>
              <a:rPr lang="en-US" dirty="0" smtClean="0"/>
              <a:t>Does color matter? </a:t>
            </a:r>
          </a:p>
          <a:p>
            <a:pPr lvl="1"/>
            <a:r>
              <a:rPr lang="en-US" dirty="0" smtClean="0"/>
              <a:t>What colors are best?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60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833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constitutes a “good visualization”?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5812"/>
            <a:ext cx="8229600" cy="4876800"/>
          </a:xfrm>
        </p:spPr>
        <p:txBody>
          <a:bodyPr/>
          <a:lstStyle/>
          <a:p>
            <a:r>
              <a:rPr lang="en-US" dirty="0"/>
              <a:t>What do YOU think? </a:t>
            </a:r>
          </a:p>
          <a:p>
            <a:pPr lvl="1"/>
            <a:r>
              <a:rPr lang="en-US" dirty="0" smtClean="0"/>
              <a:t>Does color matter? </a:t>
            </a:r>
          </a:p>
          <a:p>
            <a:pPr lvl="1"/>
            <a:r>
              <a:rPr lang="en-US" dirty="0" smtClean="0"/>
              <a:t>What colors are best?</a:t>
            </a:r>
          </a:p>
          <a:p>
            <a:pPr lvl="1"/>
            <a:r>
              <a:rPr lang="en-US" dirty="0" smtClean="0"/>
              <a:t>Is 3D better than 2D?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60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833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constitutes a “good visualization”?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5812"/>
            <a:ext cx="8229600" cy="4876800"/>
          </a:xfrm>
        </p:spPr>
        <p:txBody>
          <a:bodyPr/>
          <a:lstStyle/>
          <a:p>
            <a:r>
              <a:rPr lang="en-US" dirty="0"/>
              <a:t>What do YOU think? </a:t>
            </a:r>
          </a:p>
          <a:p>
            <a:pPr lvl="1"/>
            <a:r>
              <a:rPr lang="en-US" dirty="0" smtClean="0"/>
              <a:t>Does color matter? </a:t>
            </a:r>
          </a:p>
          <a:p>
            <a:pPr lvl="1"/>
            <a:r>
              <a:rPr lang="en-US" dirty="0" smtClean="0"/>
              <a:t>What colors are best?</a:t>
            </a:r>
          </a:p>
          <a:p>
            <a:pPr lvl="1"/>
            <a:r>
              <a:rPr lang="en-US" dirty="0" smtClean="0"/>
              <a:t>Is 3D better than 2D?</a:t>
            </a:r>
          </a:p>
          <a:p>
            <a:pPr lvl="1"/>
            <a:r>
              <a:rPr lang="en-US" dirty="0" smtClean="0"/>
              <a:t>What about interactive graphics? Are those better? 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60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833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constitutes a “good visualization”?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5812"/>
            <a:ext cx="8229600" cy="4876800"/>
          </a:xfrm>
        </p:spPr>
        <p:txBody>
          <a:bodyPr/>
          <a:lstStyle/>
          <a:p>
            <a:r>
              <a:rPr lang="en-US" dirty="0"/>
              <a:t>What do YOU think? </a:t>
            </a:r>
          </a:p>
          <a:p>
            <a:pPr lvl="1"/>
            <a:r>
              <a:rPr lang="en-US" dirty="0" smtClean="0"/>
              <a:t>Does color matter? </a:t>
            </a:r>
          </a:p>
          <a:p>
            <a:pPr lvl="1"/>
            <a:r>
              <a:rPr lang="en-US" dirty="0" smtClean="0"/>
              <a:t>What colors are best?</a:t>
            </a:r>
          </a:p>
          <a:p>
            <a:pPr lvl="1"/>
            <a:r>
              <a:rPr lang="en-US" dirty="0" smtClean="0"/>
              <a:t>Is 3D better than 2D?</a:t>
            </a:r>
          </a:p>
          <a:p>
            <a:pPr lvl="1"/>
            <a:r>
              <a:rPr lang="en-US" dirty="0" smtClean="0"/>
              <a:t>What about interactive graphics ? Are those better? 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r>
              <a:rPr lang="en-US" sz="2800" dirty="0" smtClean="0">
                <a:solidFill>
                  <a:srgbClr val="C63D2E"/>
                </a:solidFill>
              </a:rPr>
              <a:t>What it all comes down to is: </a:t>
            </a:r>
            <a:r>
              <a:rPr lang="mr-IN" sz="2800" dirty="0" smtClean="0">
                <a:solidFill>
                  <a:srgbClr val="C63D2E"/>
                </a:solidFill>
              </a:rPr>
              <a:t>–</a:t>
            </a:r>
            <a:r>
              <a:rPr lang="en-US" sz="2800" dirty="0" smtClean="0">
                <a:solidFill>
                  <a:srgbClr val="C63D2E"/>
                </a:solidFill>
              </a:rPr>
              <a:t> who is your audience, and what point are you trying to make.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170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Recall our Audience Examples from Before?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Dataset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Audobon</a:t>
            </a:r>
            <a:r>
              <a:rPr lang="en-US" dirty="0" smtClean="0"/>
              <a:t> Society Climate Reports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515" r="7647"/>
          <a:stretch/>
        </p:blipFill>
        <p:spPr>
          <a:xfrm>
            <a:off x="49320" y="2071269"/>
            <a:ext cx="4659621" cy="35738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291" y="2391824"/>
            <a:ext cx="4509039" cy="29008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7165" y="6116518"/>
            <a:ext cx="3764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National Climate Assessment 2014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15068" y="6116518"/>
            <a:ext cx="2541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Huber and </a:t>
            </a:r>
            <a:r>
              <a:rPr lang="en-US" dirty="0" err="1" smtClean="0"/>
              <a:t>Knutti</a:t>
            </a:r>
            <a:r>
              <a:rPr lang="en-US" dirty="0" smtClean="0"/>
              <a:t>, 2011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647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First Step Making a Visualization </a:t>
            </a:r>
            <a:r>
              <a:rPr lang="mr-IN" dirty="0" smtClean="0"/>
              <a:t>–</a:t>
            </a:r>
            <a:r>
              <a:rPr lang="en-US" dirty="0" smtClean="0"/>
              <a:t> Ask Yourself: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1) Is the graphic explanatory or exploratory? </a:t>
            </a:r>
          </a:p>
          <a:p>
            <a:endParaRPr lang="en-US" dirty="0" smtClean="0"/>
          </a:p>
          <a:p>
            <a:pPr lvl="1"/>
            <a:r>
              <a:rPr lang="en-US" sz="2400" b="1" dirty="0" smtClean="0"/>
              <a:t>Explanatory</a:t>
            </a:r>
            <a:r>
              <a:rPr lang="en-US" sz="2400" dirty="0" smtClean="0"/>
              <a:t> </a:t>
            </a:r>
            <a:r>
              <a:rPr lang="mr-IN" sz="2400" dirty="0" smtClean="0"/>
              <a:t>–</a:t>
            </a:r>
            <a:r>
              <a:rPr lang="en-US" sz="2400" dirty="0" smtClean="0"/>
              <a:t> you are trying to make a point, what is the point you are trying to make?</a:t>
            </a:r>
          </a:p>
          <a:p>
            <a:pPr lvl="1"/>
            <a:r>
              <a:rPr lang="en-US" sz="2400" b="1" dirty="0" smtClean="0"/>
              <a:t>Exploratory</a:t>
            </a:r>
            <a:r>
              <a:rPr lang="en-US" sz="2400" dirty="0" smtClean="0"/>
              <a:t> </a:t>
            </a:r>
            <a:r>
              <a:rPr lang="mr-IN" sz="2400" dirty="0" smtClean="0"/>
              <a:t>–</a:t>
            </a:r>
            <a:r>
              <a:rPr lang="en-US" sz="2400" dirty="0" smtClean="0"/>
              <a:t> you are inviting the viewer to explore the dataset, make their own inferences</a:t>
            </a:r>
          </a:p>
          <a:p>
            <a:pPr lvl="1"/>
            <a:endParaRPr lang="en-US" dirty="0" smtClean="0"/>
          </a:p>
          <a:p>
            <a:pPr marL="274320" lvl="1" indent="0">
              <a:buNone/>
            </a:pPr>
            <a:r>
              <a:rPr lang="en-US" sz="2800" dirty="0">
                <a:solidFill>
                  <a:srgbClr val="C63D2E"/>
                </a:solidFill>
              </a:rPr>
              <a:t>O</a:t>
            </a:r>
            <a:r>
              <a:rPr lang="en-US" sz="2800" dirty="0" smtClean="0">
                <a:solidFill>
                  <a:srgbClr val="C63D2E"/>
                </a:solidFill>
              </a:rPr>
              <a:t>ften the very first graphics you make in your </a:t>
            </a:r>
            <a:r>
              <a:rPr lang="en-US" sz="2800" dirty="0" smtClean="0">
                <a:solidFill>
                  <a:srgbClr val="C63D2E"/>
                </a:solidFill>
              </a:rPr>
              <a:t>work are exploratory </a:t>
            </a:r>
            <a:r>
              <a:rPr lang="en-US" sz="2800" dirty="0" smtClean="0">
                <a:solidFill>
                  <a:srgbClr val="C63D2E"/>
                </a:solidFill>
              </a:rPr>
              <a:t>and then you finalize into an explanatory graphic.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65075" y="6550223"/>
            <a:ext cx="3178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992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of Information -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7923"/>
            <a:ext cx="8229600" cy="511907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This lecture is based off of a 400 level course on data visualization and statistics within the Climate and Space Department </a:t>
            </a:r>
            <a:r>
              <a:rPr lang="mr-IN" dirty="0" smtClean="0"/>
              <a:t>–</a:t>
            </a:r>
            <a:endParaRPr lang="en-US" dirty="0"/>
          </a:p>
          <a:p>
            <a:r>
              <a:rPr lang="en-US" dirty="0" smtClean="0"/>
              <a:t>We build up on the statistics side from: </a:t>
            </a:r>
            <a:endParaRPr lang="en-US" dirty="0"/>
          </a:p>
          <a:p>
            <a:pPr lvl="1"/>
            <a:r>
              <a:rPr lang="en-US" dirty="0" smtClean="0"/>
              <a:t>Basic and advanced statistics </a:t>
            </a:r>
          </a:p>
          <a:p>
            <a:pPr lvl="2"/>
            <a:r>
              <a:rPr lang="en-US" dirty="0" smtClean="0"/>
              <a:t>(from t-test to bootstrap analysis)</a:t>
            </a:r>
          </a:p>
          <a:p>
            <a:pPr lvl="1"/>
            <a:r>
              <a:rPr lang="en-US" dirty="0" smtClean="0"/>
              <a:t>Basic and advanced programming </a:t>
            </a:r>
          </a:p>
          <a:p>
            <a:pPr lvl="2"/>
            <a:r>
              <a:rPr lang="en-US" dirty="0" smtClean="0"/>
              <a:t>(from reading in data to object oriented data analysis)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complete labs (not lectures) can be freely accessed including(!) these slides at:</a:t>
            </a:r>
          </a:p>
          <a:p>
            <a:pPr marL="0" indent="0" algn="ctr">
              <a:buNone/>
            </a:pPr>
            <a:r>
              <a:rPr lang="en-US" sz="3200" b="1" dirty="0" err="1" smtClean="0"/>
              <a:t>github.com</a:t>
            </a:r>
            <a:r>
              <a:rPr lang="en-US" sz="3200" b="1" dirty="0"/>
              <a:t>/</a:t>
            </a:r>
            <a:r>
              <a:rPr lang="en-US" sz="3200" b="1" dirty="0" err="1"/>
              <a:t>astro-abby</a:t>
            </a:r>
            <a:r>
              <a:rPr lang="en-US" sz="3200" b="1" dirty="0"/>
              <a:t>/</a:t>
            </a:r>
            <a:r>
              <a:rPr lang="en-US" sz="3200" b="1" dirty="0" err="1"/>
              <a:t>data_vis_statistics_geosciences</a:t>
            </a:r>
            <a:endParaRPr lang="en-US" sz="3200" b="1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160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First Step Making a Visualization </a:t>
            </a:r>
            <a:r>
              <a:rPr lang="mr-IN" dirty="0" smtClean="0"/>
              <a:t>–</a:t>
            </a:r>
            <a:r>
              <a:rPr lang="en-US" dirty="0" smtClean="0"/>
              <a:t> Ask Yourself: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2</a:t>
            </a:r>
            <a:r>
              <a:rPr lang="en-US" b="1" dirty="0" smtClean="0"/>
              <a:t>) How will the graphic be used?</a:t>
            </a:r>
          </a:p>
          <a:p>
            <a:endParaRPr lang="en-US" dirty="0" smtClean="0"/>
          </a:p>
          <a:p>
            <a:pPr lvl="1"/>
            <a:r>
              <a:rPr lang="en-US" sz="2400" dirty="0" smtClean="0"/>
              <a:t>In an oral presentation you want something understood without much staring at the data </a:t>
            </a:r>
            <a:r>
              <a:rPr lang="mr-IN" sz="2400" dirty="0" smtClean="0"/>
              <a:t>–</a:t>
            </a:r>
            <a:r>
              <a:rPr lang="en-US" sz="2400" dirty="0" smtClean="0"/>
              <a:t> simplicity is best in this case</a:t>
            </a:r>
          </a:p>
          <a:p>
            <a:pPr lvl="1"/>
            <a:r>
              <a:rPr lang="en-US" sz="2400" dirty="0" smtClean="0"/>
              <a:t>In a paper or a written document </a:t>
            </a:r>
            <a:r>
              <a:rPr lang="mr-IN" sz="2400" dirty="0" smtClean="0"/>
              <a:t>–</a:t>
            </a:r>
            <a:r>
              <a:rPr lang="en-US" sz="2400" dirty="0" smtClean="0"/>
              <a:t> perhaps more detail that invites the viewer to explore is better.</a:t>
            </a:r>
          </a:p>
          <a:p>
            <a:pPr lvl="1"/>
            <a:endParaRPr lang="en-US" dirty="0"/>
          </a:p>
          <a:p>
            <a:pPr lvl="1"/>
            <a:endParaRPr lang="en-US" sz="2400" dirty="0" smtClean="0"/>
          </a:p>
          <a:p>
            <a:pPr marL="274320" lvl="1" indent="0">
              <a:buNone/>
            </a:pPr>
            <a:r>
              <a:rPr lang="en-US" sz="2800" dirty="0" smtClean="0">
                <a:solidFill>
                  <a:srgbClr val="C63D2E"/>
                </a:solidFill>
              </a:rPr>
              <a:t>Above all </a:t>
            </a:r>
            <a:r>
              <a:rPr lang="mr-IN" sz="2800" dirty="0" smtClean="0">
                <a:solidFill>
                  <a:srgbClr val="C63D2E"/>
                </a:solidFill>
              </a:rPr>
              <a:t>–</a:t>
            </a:r>
            <a:r>
              <a:rPr lang="en-US" sz="2800" dirty="0" smtClean="0">
                <a:solidFill>
                  <a:srgbClr val="C63D2E"/>
                </a:solidFill>
              </a:rPr>
              <a:t> know you audience </a:t>
            </a:r>
            <a:r>
              <a:rPr lang="mr-IN" sz="2800" dirty="0" smtClean="0">
                <a:solidFill>
                  <a:srgbClr val="C63D2E"/>
                </a:solidFill>
              </a:rPr>
              <a:t>–</a:t>
            </a:r>
            <a:r>
              <a:rPr lang="en-US" sz="2800" dirty="0" smtClean="0">
                <a:solidFill>
                  <a:srgbClr val="C63D2E"/>
                </a:solidFill>
              </a:rPr>
              <a:t> what can you take for granted they know, what might they need as explanation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65075" y="6550223"/>
            <a:ext cx="3178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667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First Step Making a Visualization </a:t>
            </a:r>
            <a:r>
              <a:rPr lang="mr-IN" dirty="0" smtClean="0"/>
              <a:t>–</a:t>
            </a:r>
            <a:r>
              <a:rPr lang="en-US" dirty="0" smtClean="0"/>
              <a:t> Ask Yourself: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3) What is the first thing you want the audience to see? </a:t>
            </a:r>
          </a:p>
          <a:p>
            <a:endParaRPr lang="en-US" sz="2800" dirty="0" smtClean="0"/>
          </a:p>
          <a:p>
            <a:pPr lvl="1"/>
            <a:r>
              <a:rPr lang="en-US" sz="2400" dirty="0" smtClean="0"/>
              <a:t>All graphics have a “flow” to them. Most audiences are familiar with bar charts, line plots </a:t>
            </a:r>
            <a:r>
              <a:rPr lang="en-US" sz="2400" dirty="0" err="1" smtClean="0"/>
              <a:t>etc</a:t>
            </a:r>
            <a:r>
              <a:rPr lang="en-US" sz="2400" dirty="0"/>
              <a:t> </a:t>
            </a:r>
            <a:r>
              <a:rPr lang="mr-IN" sz="2400" dirty="0" smtClean="0"/>
              <a:t>–</a:t>
            </a:r>
            <a:r>
              <a:rPr lang="en-US" sz="2400" dirty="0" smtClean="0"/>
              <a:t> if you want to get creative try to make the viewer know where to look and what the message should be</a:t>
            </a:r>
          </a:p>
          <a:p>
            <a:pPr lvl="2"/>
            <a:r>
              <a:rPr lang="en-US" sz="2400" dirty="0" smtClean="0"/>
              <a:t>You can use annotation, lines etc.</a:t>
            </a:r>
          </a:p>
          <a:p>
            <a:pPr lvl="2"/>
            <a:r>
              <a:rPr lang="en-US" sz="2400" dirty="0" smtClean="0"/>
              <a:t>Just try to keep it simple.</a:t>
            </a:r>
          </a:p>
          <a:p>
            <a:pPr lvl="2"/>
            <a:endParaRPr lang="en-US" sz="2400" dirty="0"/>
          </a:p>
          <a:p>
            <a:pPr lvl="2"/>
            <a:r>
              <a:rPr lang="en-US" sz="2400" dirty="0" smtClean="0"/>
              <a:t>For example</a:t>
            </a:r>
            <a:r>
              <a:rPr lang="mr-IN" sz="2400" dirty="0" smtClean="0"/>
              <a:t>…</a:t>
            </a:r>
            <a:r>
              <a:rPr lang="en-US" sz="2400" dirty="0" smtClean="0"/>
              <a:t> </a:t>
            </a:r>
          </a:p>
          <a:p>
            <a:pPr lvl="2"/>
            <a:endParaRPr lang="en-US" sz="2000" dirty="0"/>
          </a:p>
          <a:p>
            <a:pPr lvl="2"/>
            <a:endParaRPr lang="en-US" sz="2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965075" y="6550223"/>
            <a:ext cx="3178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45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1885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of accentuating communication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76500"/>
            <a:ext cx="7643401" cy="56825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63805" y="6550223"/>
            <a:ext cx="7580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Adapted from Telling Visual Stories About Data, Congressional Budget Office, Fontaine, 2014. 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483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188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of accentuating communication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974997"/>
            <a:ext cx="7520104" cy="55847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63805" y="6550223"/>
            <a:ext cx="7580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Adapted from Telling Visual Stories About Data, Congressional Budget Office, Fontaine, 2014. </a:t>
            </a:r>
            <a:endParaRPr lang="en-US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405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Once you have an idea of what you want to present and to whom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/>
              <a:t>Consider the following steps and design elements</a:t>
            </a:r>
            <a:endParaRPr lang="en-US" i="1" dirty="0"/>
          </a:p>
          <a:p>
            <a:r>
              <a:rPr lang="en-US" dirty="0" smtClean="0">
                <a:solidFill>
                  <a:srgbClr val="C63D2E"/>
                </a:solidFill>
              </a:rPr>
              <a:t>Compose </a:t>
            </a:r>
          </a:p>
          <a:p>
            <a:pPr lvl="1"/>
            <a:r>
              <a:rPr lang="en-US" dirty="0" smtClean="0">
                <a:solidFill>
                  <a:srgbClr val="292934"/>
                </a:solidFill>
              </a:rPr>
              <a:t>Organizing elements, defining relationships</a:t>
            </a:r>
          </a:p>
          <a:p>
            <a:r>
              <a:rPr lang="en-US" dirty="0" smtClean="0">
                <a:solidFill>
                  <a:srgbClr val="C63D2E"/>
                </a:solidFill>
              </a:rPr>
              <a:t>Abstract</a:t>
            </a:r>
          </a:p>
          <a:p>
            <a:pPr lvl="1"/>
            <a:r>
              <a:rPr lang="en-US" dirty="0" smtClean="0">
                <a:solidFill>
                  <a:srgbClr val="292934"/>
                </a:solidFill>
              </a:rPr>
              <a:t>Define and represent the meaning</a:t>
            </a:r>
          </a:p>
          <a:p>
            <a:r>
              <a:rPr lang="en-US" dirty="0" smtClean="0">
                <a:solidFill>
                  <a:srgbClr val="C63D2E"/>
                </a:solidFill>
              </a:rPr>
              <a:t>Color (our favorite)</a:t>
            </a:r>
          </a:p>
          <a:p>
            <a:pPr lvl="1"/>
            <a:r>
              <a:rPr lang="en-US" dirty="0" smtClean="0">
                <a:solidFill>
                  <a:srgbClr val="292934"/>
                </a:solidFill>
              </a:rPr>
              <a:t>Chose your colors to highlight relationships, label, attract or downplay interest</a:t>
            </a:r>
          </a:p>
          <a:p>
            <a:r>
              <a:rPr lang="en-US" dirty="0" smtClean="0">
                <a:solidFill>
                  <a:srgbClr val="C63D2E"/>
                </a:solidFill>
              </a:rPr>
              <a:t>Layer</a:t>
            </a:r>
          </a:p>
          <a:p>
            <a:pPr lvl="1"/>
            <a:r>
              <a:rPr lang="en-US" dirty="0" smtClean="0">
                <a:solidFill>
                  <a:srgbClr val="292934"/>
                </a:solidFill>
              </a:rPr>
              <a:t>Overlap multiple objects to create relationships</a:t>
            </a:r>
          </a:p>
          <a:p>
            <a:r>
              <a:rPr lang="en-US" dirty="0" smtClean="0">
                <a:solidFill>
                  <a:srgbClr val="C63D2E"/>
                </a:solidFill>
              </a:rPr>
              <a:t>Refine</a:t>
            </a:r>
          </a:p>
          <a:p>
            <a:pPr lvl="1"/>
            <a:r>
              <a:rPr lang="en-US" dirty="0" smtClean="0"/>
              <a:t>Edit and simplify to the most direct communication possible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65075" y="6550223"/>
            <a:ext cx="3178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986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8638" y="452676"/>
            <a:ext cx="9328945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1 </a:t>
            </a:r>
            <a:r>
              <a:rPr lang="mr-IN" dirty="0" smtClean="0"/>
              <a:t>–</a:t>
            </a:r>
            <a:r>
              <a:rPr lang="en-US" dirty="0" smtClean="0"/>
              <a:t> Composition </a:t>
            </a:r>
            <a:r>
              <a:rPr lang="mr-IN" dirty="0" smtClean="0"/>
              <a:t>–</a:t>
            </a:r>
            <a:r>
              <a:rPr lang="en-US" dirty="0" smtClean="0"/>
              <a:t> how your figure “flows” </a:t>
            </a:r>
            <a:r>
              <a:rPr lang="en-US" sz="3100" i="1" dirty="0" smtClean="0">
                <a:solidFill>
                  <a:srgbClr val="292934"/>
                </a:solidFill>
              </a:rPr>
              <a:t>What relationships are you highlighting?</a:t>
            </a:r>
            <a:endParaRPr lang="en-US" sz="3100" i="1" dirty="0">
              <a:solidFill>
                <a:srgbClr val="292934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8" y="1553453"/>
            <a:ext cx="4302858" cy="51565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53740" y="1947980"/>
            <a:ext cx="437703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This is an </a:t>
            </a:r>
            <a:r>
              <a:rPr lang="en-US" sz="2000" dirty="0" smtClean="0"/>
              <a:t>example from the </a:t>
            </a:r>
            <a:r>
              <a:rPr lang="en-US" sz="2000" dirty="0" err="1" smtClean="0"/>
              <a:t>CLaSP</a:t>
            </a:r>
            <a:r>
              <a:rPr lang="en-US" sz="2000" dirty="0" smtClean="0"/>
              <a:t> course (Lab 2). </a:t>
            </a:r>
            <a:r>
              <a:rPr lang="en-US" sz="2000" dirty="0" smtClean="0"/>
              <a:t>We </a:t>
            </a:r>
            <a:r>
              <a:rPr lang="en-US" sz="2000" dirty="0" smtClean="0"/>
              <a:t>merged this </a:t>
            </a:r>
            <a:r>
              <a:rPr lang="en-US" sz="2000" dirty="0" err="1" smtClean="0"/>
              <a:t>frist</a:t>
            </a:r>
            <a:r>
              <a:rPr lang="en-US" sz="2000" dirty="0" smtClean="0"/>
              <a:t> axis</a:t>
            </a:r>
            <a:r>
              <a:rPr lang="en-US" sz="2000" dirty="0" smtClean="0"/>
              <a:t>, to make them more comparable for the reader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/>
              <a:t>While these data are of different TYPE </a:t>
            </a:r>
            <a:r>
              <a:rPr lang="en-US" sz="2000" dirty="0" smtClean="0"/>
              <a:t>(not time dependent) </a:t>
            </a:r>
            <a:r>
              <a:rPr lang="en-US" sz="2000" dirty="0"/>
              <a:t>so we keep them separate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25088" y="6360267"/>
            <a:ext cx="35189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Figure from </a:t>
            </a:r>
            <a:r>
              <a:rPr lang="en-US" sz="1400" dirty="0">
                <a:hlinkClick r:id="rId3"/>
              </a:rPr>
              <a:t>https://github.com/astro-abby</a:t>
            </a:r>
            <a:r>
              <a:rPr lang="en-US" sz="1400" dirty="0" smtClean="0">
                <a:hlinkClick r:id="rId3"/>
              </a:rPr>
              <a:t>/</a:t>
            </a:r>
            <a:endParaRPr lang="en-US" sz="1400" dirty="0" smtClean="0"/>
          </a:p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834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8638" y="452676"/>
            <a:ext cx="9328945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1 </a:t>
            </a:r>
            <a:r>
              <a:rPr lang="mr-IN" dirty="0" smtClean="0"/>
              <a:t>–</a:t>
            </a:r>
            <a:r>
              <a:rPr lang="en-US" dirty="0" smtClean="0"/>
              <a:t> Composition </a:t>
            </a:r>
            <a:r>
              <a:rPr lang="mr-IN" dirty="0" smtClean="0"/>
              <a:t>–</a:t>
            </a:r>
            <a:r>
              <a:rPr lang="en-US" dirty="0" smtClean="0"/>
              <a:t> how your figure “flows” </a:t>
            </a:r>
            <a:r>
              <a:rPr lang="en-US" sz="3100" i="1" dirty="0" smtClean="0">
                <a:solidFill>
                  <a:srgbClr val="292934"/>
                </a:solidFill>
              </a:rPr>
              <a:t>What relationships are you highlighting?</a:t>
            </a:r>
            <a:endParaRPr lang="en-US" sz="3100" i="1" dirty="0">
              <a:solidFill>
                <a:srgbClr val="292934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66136" y="2021954"/>
            <a:ext cx="36865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You can also have</a:t>
            </a:r>
            <a:r>
              <a:rPr lang="en-US" dirty="0"/>
              <a:t> </a:t>
            </a:r>
            <a:r>
              <a:rPr lang="en-US" dirty="0" smtClean="0"/>
              <a:t>a single figure display a flow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is a relational diagram, made with a program called </a:t>
            </a:r>
            <a:r>
              <a:rPr lang="en-US" dirty="0" err="1" smtClean="0"/>
              <a:t>Circos</a:t>
            </a:r>
            <a:r>
              <a:rPr lang="en-US" dirty="0" smtClean="0"/>
              <a:t>.</a:t>
            </a:r>
            <a:r>
              <a:rPr lang="en-US" dirty="0" smtClean="0"/>
              <a:t> </a:t>
            </a:r>
            <a:r>
              <a:rPr lang="en-US" dirty="0"/>
              <a:t>H</a:t>
            </a:r>
            <a:r>
              <a:rPr lang="en-US" dirty="0" smtClean="0"/>
              <a:t>ere </a:t>
            </a:r>
            <a:r>
              <a:rPr lang="en-US" dirty="0" smtClean="0"/>
              <a:t>the flow is first circular then across as designated by the connection lines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Don’t be afraid to try new things!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Source: </a:t>
            </a:r>
            <a:r>
              <a:rPr lang="en-US" dirty="0" smtClean="0">
                <a:hlinkClick r:id="rId2"/>
              </a:rPr>
              <a:t>Azari et al., 2018.</a:t>
            </a:r>
            <a:endParaRPr lang="en-US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965075" y="6550223"/>
            <a:ext cx="3178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92280" y="1537340"/>
            <a:ext cx="4844508" cy="484450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706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92" y="7327"/>
            <a:ext cx="4151923" cy="68506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24309" y="6396335"/>
            <a:ext cx="4237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</a:t>
            </a:r>
            <a:r>
              <a:rPr lang="en-US" sz="1200" dirty="0" smtClean="0"/>
              <a:t>: Adapted from Cleveland &amp; McGill </a:t>
            </a:r>
            <a:r>
              <a:rPr lang="mr-IN" sz="1200" dirty="0" smtClean="0"/>
              <a:t>–</a:t>
            </a:r>
            <a:r>
              <a:rPr lang="en-US" sz="1200" dirty="0" smtClean="0"/>
              <a:t> From </a:t>
            </a:r>
          </a:p>
          <a:p>
            <a:r>
              <a:rPr lang="en-US" sz="1200" dirty="0" smtClean="0"/>
              <a:t>https</a:t>
            </a:r>
            <a:r>
              <a:rPr lang="en-US" sz="1200" dirty="0"/>
              <a:t>://</a:t>
            </a:r>
            <a:r>
              <a:rPr lang="en-US" sz="1200" dirty="0" err="1"/>
              <a:t>www.gabrielaplucinska.com</a:t>
            </a:r>
            <a:r>
              <a:rPr lang="en-US" sz="1200" dirty="0"/>
              <a:t>/blog/2017/8/7/pie-</a:t>
            </a:r>
            <a:r>
              <a:rPr lang="en-US" sz="1200" dirty="0" smtClean="0"/>
              <a:t>charts  </a:t>
            </a:r>
            <a:endParaRPr lang="en-US" sz="12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607679" y="1196304"/>
            <a:ext cx="4536321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2 </a:t>
            </a:r>
            <a:r>
              <a:rPr lang="mr-IN" dirty="0" smtClean="0"/>
              <a:t>–</a:t>
            </a:r>
            <a:r>
              <a:rPr lang="en-US" dirty="0" smtClean="0"/>
              <a:t> Abstract</a:t>
            </a:r>
            <a:br>
              <a:rPr lang="en-US" dirty="0" smtClean="0"/>
            </a:br>
            <a:r>
              <a:rPr lang="en-US" sz="3100" dirty="0"/>
              <a:t/>
            </a:r>
            <a:br>
              <a:rPr lang="en-US" sz="3100" dirty="0"/>
            </a:br>
            <a:r>
              <a:rPr lang="en-US" sz="3100" dirty="0" smtClean="0">
                <a:solidFill>
                  <a:srgbClr val="292934"/>
                </a:solidFill>
              </a:rPr>
              <a:t>What type of abstraction is supposed to represent your data? Define and representation.</a:t>
            </a:r>
            <a:endParaRPr lang="en-US" sz="3100" dirty="0">
              <a:solidFill>
                <a:srgbClr val="292934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13342" y="4650561"/>
            <a:ext cx="42196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Some general guidelines from hallmark graphics study on accuracy perception by Cleveland &amp; McGill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95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92" y="7327"/>
            <a:ext cx="4151923" cy="68506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24309" y="6396335"/>
            <a:ext cx="4237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</a:t>
            </a:r>
            <a:r>
              <a:rPr lang="en-US" sz="1200" dirty="0" smtClean="0"/>
              <a:t>: Adapted from Cleveland &amp; McGill </a:t>
            </a:r>
            <a:r>
              <a:rPr lang="mr-IN" sz="1200" dirty="0" smtClean="0"/>
              <a:t>–</a:t>
            </a:r>
            <a:r>
              <a:rPr lang="en-US" sz="1200" dirty="0" smtClean="0"/>
              <a:t> From </a:t>
            </a:r>
          </a:p>
          <a:p>
            <a:r>
              <a:rPr lang="en-US" sz="1200" dirty="0" smtClean="0"/>
              <a:t>https</a:t>
            </a:r>
            <a:r>
              <a:rPr lang="en-US" sz="1200" dirty="0"/>
              <a:t>://</a:t>
            </a:r>
            <a:r>
              <a:rPr lang="en-US" sz="1200" dirty="0" err="1"/>
              <a:t>www.gabrielaplucinska.com</a:t>
            </a:r>
            <a:r>
              <a:rPr lang="en-US" sz="1200" dirty="0"/>
              <a:t>/blog/2017/8/7/pie-</a:t>
            </a:r>
            <a:r>
              <a:rPr lang="en-US" sz="1200" dirty="0" smtClean="0"/>
              <a:t>charts  </a:t>
            </a:r>
            <a:endParaRPr lang="en-US" sz="12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496712" y="777118"/>
            <a:ext cx="4536321" cy="316815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2 </a:t>
            </a:r>
            <a:r>
              <a:rPr lang="mr-IN" dirty="0" smtClean="0"/>
              <a:t>–</a:t>
            </a:r>
            <a:r>
              <a:rPr lang="en-US" dirty="0" smtClean="0"/>
              <a:t> Abstract</a:t>
            </a:r>
            <a:br>
              <a:rPr lang="en-US" dirty="0" smtClean="0"/>
            </a:br>
            <a:r>
              <a:rPr lang="en-US" sz="3100" dirty="0"/>
              <a:t/>
            </a:r>
            <a:br>
              <a:rPr lang="en-US" sz="3100" dirty="0"/>
            </a:br>
            <a:r>
              <a:rPr lang="en-US" sz="3100" dirty="0" smtClean="0">
                <a:solidFill>
                  <a:srgbClr val="292934"/>
                </a:solidFill>
              </a:rPr>
              <a:t>This is where some of the quotable “rules” come from </a:t>
            </a:r>
            <a:r>
              <a:rPr lang="mr-IN" sz="3100" dirty="0" smtClean="0">
                <a:solidFill>
                  <a:srgbClr val="292934"/>
                </a:solidFill>
              </a:rPr>
              <a:t>–</a:t>
            </a:r>
            <a:r>
              <a:rPr lang="en-US" sz="3100" dirty="0" smtClean="0">
                <a:solidFill>
                  <a:srgbClr val="292934"/>
                </a:solidFill>
              </a:rPr>
              <a:t> </a:t>
            </a:r>
            <a:br>
              <a:rPr lang="en-US" sz="3100" dirty="0" smtClean="0">
                <a:solidFill>
                  <a:srgbClr val="292934"/>
                </a:solidFill>
              </a:rPr>
            </a:br>
            <a:r>
              <a:rPr lang="en-US" sz="3100" dirty="0">
                <a:solidFill>
                  <a:srgbClr val="292934"/>
                </a:solidFill>
              </a:rPr>
              <a:t/>
            </a:r>
            <a:br>
              <a:rPr lang="en-US" sz="3100" dirty="0">
                <a:solidFill>
                  <a:srgbClr val="292934"/>
                </a:solidFill>
              </a:rPr>
            </a:br>
            <a:r>
              <a:rPr lang="en-US" sz="3100" dirty="0" smtClean="0">
                <a:solidFill>
                  <a:srgbClr val="292934"/>
                </a:solidFill>
              </a:rPr>
              <a:t>if you can create a figure that avoids relying on color hue or area for direction or position it is usually recommended</a:t>
            </a:r>
            <a:endParaRPr lang="en-US" sz="3100" dirty="0">
              <a:solidFill>
                <a:srgbClr val="292934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588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682688" y="2640937"/>
            <a:ext cx="2473498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Element 2 </a:t>
            </a:r>
            <a:r>
              <a:rPr lang="mr-IN" dirty="0"/>
              <a:t>–</a:t>
            </a:r>
            <a:r>
              <a:rPr lang="en-US" dirty="0"/>
              <a:t> Abstract</a:t>
            </a:r>
            <a:r>
              <a:rPr lang="en-US" sz="2700" dirty="0"/>
              <a:t/>
            </a:r>
            <a:br>
              <a:rPr lang="en-US" sz="2700" dirty="0"/>
            </a:br>
            <a:r>
              <a:rPr lang="en-US" sz="2700" dirty="0" smtClean="0">
                <a:solidFill>
                  <a:srgbClr val="292934"/>
                </a:solidFill>
              </a:rPr>
              <a:t>You can get rather creative here </a:t>
            </a:r>
            <a:r>
              <a:rPr lang="mr-IN" sz="2700" dirty="0" smtClean="0">
                <a:solidFill>
                  <a:srgbClr val="292934"/>
                </a:solidFill>
              </a:rPr>
              <a:t>–</a:t>
            </a:r>
            <a:r>
              <a:rPr lang="en-US" sz="2700" dirty="0" smtClean="0">
                <a:solidFill>
                  <a:srgbClr val="292934"/>
                </a:solidFill>
              </a:rPr>
              <a:t> for example </a:t>
            </a:r>
            <a:r>
              <a:rPr lang="mr-IN" sz="2700" dirty="0" smtClean="0">
                <a:solidFill>
                  <a:srgbClr val="292934"/>
                </a:solidFill>
              </a:rPr>
              <a:t>–</a:t>
            </a:r>
            <a:r>
              <a:rPr lang="en-US" sz="2700" dirty="0" smtClean="0">
                <a:solidFill>
                  <a:srgbClr val="292934"/>
                </a:solidFill>
              </a:rPr>
              <a:t> </a:t>
            </a:r>
            <a:br>
              <a:rPr lang="en-US" sz="2700" dirty="0" smtClean="0">
                <a:solidFill>
                  <a:srgbClr val="292934"/>
                </a:solidFill>
              </a:rPr>
            </a:br>
            <a:r>
              <a:rPr lang="en-US" sz="2700" dirty="0">
                <a:solidFill>
                  <a:srgbClr val="292934"/>
                </a:solidFill>
              </a:rPr>
              <a:t/>
            </a:r>
            <a:br>
              <a:rPr lang="en-US" sz="2700" dirty="0">
                <a:solidFill>
                  <a:srgbClr val="292934"/>
                </a:solidFill>
              </a:rPr>
            </a:br>
            <a:r>
              <a:rPr lang="en-US" sz="2700" dirty="0" smtClean="0">
                <a:solidFill>
                  <a:srgbClr val="292934"/>
                </a:solidFill>
              </a:rPr>
              <a:t>This chart is creating a new style of abstraction to communicate “brain drain” between 16 countries</a:t>
            </a:r>
            <a:endParaRPr lang="en-US" sz="2700" dirty="0">
              <a:solidFill>
                <a:srgbClr val="292934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" y="147949"/>
            <a:ext cx="6710052" cy="67100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95018" y="6048713"/>
            <a:ext cx="25352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The global Brain Drain — </a:t>
            </a:r>
            <a:r>
              <a:rPr lang="en-US" sz="1200" dirty="0" err="1"/>
              <a:t>Accurat</a:t>
            </a:r>
            <a:r>
              <a:rPr lang="en-US" sz="1200" dirty="0"/>
              <a:t> for La </a:t>
            </a:r>
            <a:r>
              <a:rPr lang="en-US" sz="1200" dirty="0" err="1"/>
              <a:t>Lettura</a:t>
            </a:r>
            <a:r>
              <a:rPr lang="en-US" sz="1200" dirty="0"/>
              <a:t>, </a:t>
            </a:r>
            <a:r>
              <a:rPr lang="en-US" sz="1200" dirty="0" err="1"/>
              <a:t>Corriere</a:t>
            </a:r>
            <a:r>
              <a:rPr lang="en-US" sz="1200" dirty="0"/>
              <a:t> </a:t>
            </a:r>
            <a:r>
              <a:rPr lang="en-US" sz="1200" dirty="0" err="1"/>
              <a:t>della</a:t>
            </a:r>
            <a:r>
              <a:rPr lang="en-US" sz="1200" dirty="0"/>
              <a:t> Sera  </a:t>
            </a:r>
            <a:endParaRPr lang="en-US" sz="1200" dirty="0" smtClean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7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of Information -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38923"/>
            <a:ext cx="8686800" cy="51190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How can we:   </a:t>
            </a:r>
          </a:p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r>
              <a:rPr lang="en-US" sz="3200" i="1" dirty="0" smtClean="0">
                <a:solidFill>
                  <a:srgbClr val="C63D2E"/>
                </a:solidFill>
              </a:rPr>
              <a:t>1) convey our data most informatively </a:t>
            </a:r>
            <a:r>
              <a:rPr lang="en-US" sz="3200" i="1" u="sng" dirty="0" smtClean="0">
                <a:solidFill>
                  <a:srgbClr val="C63D2E"/>
                </a:solidFill>
              </a:rPr>
              <a:t>(accuracy)</a:t>
            </a:r>
            <a:r>
              <a:rPr lang="en-US" sz="3200" i="1" dirty="0" smtClean="0">
                <a:solidFill>
                  <a:srgbClr val="C63D2E"/>
                </a:solidFill>
              </a:rPr>
              <a:t>?</a:t>
            </a:r>
          </a:p>
          <a:p>
            <a:pPr marL="0" indent="0">
              <a:buNone/>
            </a:pPr>
            <a:r>
              <a:rPr lang="en-US" i="1" dirty="0" smtClean="0">
                <a:solidFill>
                  <a:srgbClr val="C63D2E"/>
                </a:solidFill>
              </a:rPr>
              <a:t> </a:t>
            </a:r>
          </a:p>
          <a:p>
            <a:pPr marL="0" indent="0">
              <a:buNone/>
            </a:pPr>
            <a:r>
              <a:rPr lang="en-US" i="1" dirty="0">
                <a:solidFill>
                  <a:srgbClr val="C63D2E"/>
                </a:solidFill>
              </a:rPr>
              <a:t>	</a:t>
            </a:r>
            <a:r>
              <a:rPr lang="en-US" i="1" dirty="0" smtClean="0">
                <a:solidFill>
                  <a:srgbClr val="C63D2E"/>
                </a:solidFill>
              </a:rPr>
              <a:t>and</a:t>
            </a:r>
            <a:r>
              <a:rPr lang="mr-IN" i="1" dirty="0" smtClean="0">
                <a:solidFill>
                  <a:srgbClr val="C63D2E"/>
                </a:solidFill>
              </a:rPr>
              <a:t>…</a:t>
            </a:r>
            <a:r>
              <a:rPr lang="en-US" i="1" dirty="0" smtClean="0">
                <a:solidFill>
                  <a:srgbClr val="C63D2E"/>
                </a:solidFill>
              </a:rPr>
              <a:t>use the tools we have (In Python!), to</a:t>
            </a:r>
          </a:p>
          <a:p>
            <a:pPr marL="0" indent="0">
              <a:buNone/>
            </a:pPr>
            <a:endParaRPr lang="en-US" i="1" dirty="0" smtClean="0">
              <a:solidFill>
                <a:srgbClr val="C63D2E"/>
              </a:solidFill>
            </a:endParaRPr>
          </a:p>
          <a:p>
            <a:pPr marL="0" indent="0">
              <a:buNone/>
            </a:pPr>
            <a:r>
              <a:rPr lang="en-US" sz="3200" i="1" dirty="0" smtClean="0">
                <a:solidFill>
                  <a:srgbClr val="C63D2E"/>
                </a:solidFill>
              </a:rPr>
              <a:t>2) create interesting and approachable graphics </a:t>
            </a:r>
            <a:r>
              <a:rPr lang="en-US" sz="3200" i="1" u="sng" dirty="0" smtClean="0">
                <a:solidFill>
                  <a:srgbClr val="C63D2E"/>
                </a:solidFill>
              </a:rPr>
              <a:t>(aesthetics)</a:t>
            </a:r>
            <a:r>
              <a:rPr lang="en-US" sz="3200" i="1" dirty="0" smtClean="0">
                <a:solidFill>
                  <a:srgbClr val="C63D2E"/>
                </a:solidFill>
              </a:rPr>
              <a:t>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302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8" y="1049076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3 </a:t>
            </a:r>
            <a:r>
              <a:rPr lang="mr-IN" dirty="0" smtClean="0"/>
              <a:t>–</a:t>
            </a:r>
            <a:r>
              <a:rPr lang="en-US" dirty="0" smtClean="0"/>
              <a:t> Color</a:t>
            </a:r>
            <a:br>
              <a:rPr lang="en-US" dirty="0" smtClean="0"/>
            </a:br>
            <a:r>
              <a:rPr lang="en-US" sz="3100" dirty="0" smtClean="0">
                <a:solidFill>
                  <a:srgbClr val="292934"/>
                </a:solidFill>
              </a:rPr>
              <a:t>Use color to highlight, to show relationships, to indicate values</a:t>
            </a:r>
            <a:r>
              <a:rPr lang="en-US" sz="3100" dirty="0">
                <a:solidFill>
                  <a:srgbClr val="292934"/>
                </a:solidFill>
              </a:rPr>
              <a:t/>
            </a:r>
            <a:br>
              <a:rPr lang="en-US" sz="3100" dirty="0">
                <a:solidFill>
                  <a:srgbClr val="292934"/>
                </a:solidFill>
              </a:rPr>
            </a:br>
            <a:r>
              <a:rPr lang="en-US" sz="2700" i="1" dirty="0" smtClean="0">
                <a:solidFill>
                  <a:srgbClr val="C63D2E"/>
                </a:solidFill>
              </a:rPr>
              <a:t>“colors </a:t>
            </a:r>
            <a:r>
              <a:rPr lang="en-US" sz="2700" i="1" dirty="0">
                <a:solidFill>
                  <a:srgbClr val="C63D2E"/>
                </a:solidFill>
              </a:rPr>
              <a:t>are the mother tongue of the </a:t>
            </a:r>
            <a:r>
              <a:rPr lang="en-US" sz="2700" i="1" dirty="0" smtClean="0">
                <a:solidFill>
                  <a:srgbClr val="C63D2E"/>
                </a:solidFill>
              </a:rPr>
              <a:t>subconscious” </a:t>
            </a:r>
            <a:r>
              <a:rPr lang="mr-IN" sz="2700" i="1" dirty="0" smtClean="0">
                <a:solidFill>
                  <a:srgbClr val="C63D2E"/>
                </a:solidFill>
              </a:rPr>
              <a:t>–</a:t>
            </a:r>
            <a:r>
              <a:rPr lang="en-US" sz="2700" i="1" dirty="0" smtClean="0">
                <a:solidFill>
                  <a:srgbClr val="C63D2E"/>
                </a:solidFill>
              </a:rPr>
              <a:t> Carl Jung</a:t>
            </a:r>
            <a:br>
              <a:rPr lang="en-US" sz="2700" i="1" dirty="0" smtClean="0">
                <a:solidFill>
                  <a:srgbClr val="C63D2E"/>
                </a:solidFill>
              </a:rPr>
            </a:br>
            <a:r>
              <a:rPr lang="en-US" sz="2700" i="1" dirty="0">
                <a:solidFill>
                  <a:srgbClr val="C63D2E"/>
                </a:solidFill>
              </a:rPr>
              <a:t/>
            </a:r>
            <a:br>
              <a:rPr lang="en-US" sz="2700" i="1" dirty="0">
                <a:solidFill>
                  <a:srgbClr val="C63D2E"/>
                </a:solidFill>
              </a:rPr>
            </a:br>
            <a:endParaRPr lang="en-US" sz="2700" i="1" dirty="0">
              <a:solidFill>
                <a:srgbClr val="C63D2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31940" y="2391824"/>
            <a:ext cx="29098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spend a lot of our time in this class with colors </a:t>
            </a:r>
            <a:r>
              <a:rPr lang="mr-IN" sz="2400" dirty="0" smtClean="0"/>
              <a:t>–</a:t>
            </a:r>
            <a:r>
              <a:rPr lang="en-US" sz="2400" dirty="0" smtClean="0"/>
              <a:t> </a:t>
            </a:r>
          </a:p>
          <a:p>
            <a:endParaRPr lang="en-US" sz="2400" dirty="0"/>
          </a:p>
          <a:p>
            <a:r>
              <a:rPr lang="en-US" sz="2400" dirty="0" smtClean="0"/>
              <a:t>Here we tied together two times periods by signifying color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625088" y="6360267"/>
            <a:ext cx="35189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Figure from </a:t>
            </a:r>
            <a:r>
              <a:rPr lang="en-US" sz="1400" dirty="0">
                <a:hlinkClick r:id="rId2"/>
              </a:rPr>
              <a:t>https://github.com/astro-abby</a:t>
            </a:r>
            <a:r>
              <a:rPr lang="en-US" sz="1400" dirty="0" smtClean="0">
                <a:hlinkClick r:id="rId2"/>
              </a:rPr>
              <a:t>/</a:t>
            </a:r>
            <a:endParaRPr lang="en-US" sz="1400" dirty="0" smtClean="0"/>
          </a:p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58" y="2057836"/>
            <a:ext cx="5313091" cy="482565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077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8" y="553776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3 </a:t>
            </a:r>
            <a:r>
              <a:rPr lang="mr-IN" dirty="0" smtClean="0"/>
              <a:t>–</a:t>
            </a:r>
            <a:r>
              <a:rPr lang="en-US" dirty="0" smtClean="0"/>
              <a:t> Color</a:t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Some guidelines of color in design</a:t>
            </a:r>
            <a:r>
              <a:rPr lang="en-US" sz="2700" i="1" dirty="0">
                <a:solidFill>
                  <a:schemeClr val="tx1"/>
                </a:solidFill>
              </a:rPr>
              <a:t/>
            </a:r>
            <a:br>
              <a:rPr lang="en-US" sz="2700" i="1" dirty="0">
                <a:solidFill>
                  <a:schemeClr val="tx1"/>
                </a:solidFill>
              </a:rPr>
            </a:br>
            <a:endParaRPr lang="en-US" sz="2700" i="1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514155"/>
            <a:ext cx="20911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Adams, 2008.</a:t>
            </a:r>
            <a:endParaRPr 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493188" y="1569034"/>
            <a:ext cx="4551371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C63D2E"/>
                </a:solidFill>
              </a:rPr>
              <a:t>Consider Conveying Information Or Meaning By Color Choice </a:t>
            </a:r>
            <a:r>
              <a:rPr lang="mr-IN" sz="2800" dirty="0" smtClean="0">
                <a:solidFill>
                  <a:srgbClr val="C63D2E"/>
                </a:solidFill>
              </a:rPr>
              <a:t>–</a:t>
            </a:r>
            <a:endParaRPr lang="en-US" sz="2800" dirty="0" smtClean="0">
              <a:solidFill>
                <a:srgbClr val="C63D2E"/>
              </a:solidFill>
            </a:endParaRPr>
          </a:p>
          <a:p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Red usually will highlight something extreme or something “hot”, blue is more “sedate”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In general if you are graphing a location - green is good for land, blue for ocean </a:t>
            </a:r>
            <a:r>
              <a:rPr lang="en-US" dirty="0" err="1" smtClean="0"/>
              <a:t>etc</a:t>
            </a:r>
            <a:r>
              <a:rPr lang="en-US" dirty="0"/>
              <a:t>	</a:t>
            </a:r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79330" y="6404666"/>
            <a:ext cx="2495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Old Guitarist </a:t>
            </a:r>
            <a:r>
              <a:rPr lang="mr-IN" sz="1400" dirty="0" smtClean="0"/>
              <a:t>–</a:t>
            </a:r>
            <a:r>
              <a:rPr lang="en-US" sz="1400" dirty="0" smtClean="0"/>
              <a:t> Pablo Picasso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5461" y="1569034"/>
            <a:ext cx="3174715" cy="476207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286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8" y="491102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3 </a:t>
            </a:r>
            <a:r>
              <a:rPr lang="mr-IN" dirty="0" smtClean="0"/>
              <a:t>–</a:t>
            </a:r>
            <a:r>
              <a:rPr lang="en-US" dirty="0" smtClean="0"/>
              <a:t> Color</a:t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Some guidelines of color in design</a:t>
            </a:r>
            <a:r>
              <a:rPr lang="en-US" sz="2700" i="1" dirty="0">
                <a:solidFill>
                  <a:schemeClr val="tx1"/>
                </a:solidFill>
              </a:rPr>
              <a:t/>
            </a:r>
            <a:br>
              <a:rPr lang="en-US" sz="2700" i="1" dirty="0">
                <a:solidFill>
                  <a:schemeClr val="tx1"/>
                </a:solidFill>
              </a:rPr>
            </a:br>
            <a:endParaRPr lang="en-US" sz="2700" i="1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514155"/>
            <a:ext cx="20911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Adams, 2008.</a:t>
            </a:r>
            <a:endParaRPr 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148957" y="1359441"/>
            <a:ext cx="4302057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C63D2E"/>
                </a:solidFill>
              </a:rPr>
              <a:t>Once you choose a color </a:t>
            </a:r>
            <a:r>
              <a:rPr lang="mr-IN" sz="2400" dirty="0" smtClean="0">
                <a:solidFill>
                  <a:srgbClr val="C63D2E"/>
                </a:solidFill>
              </a:rPr>
              <a:t>–</a:t>
            </a:r>
            <a:r>
              <a:rPr lang="en-US" sz="2400" dirty="0" smtClean="0">
                <a:solidFill>
                  <a:srgbClr val="C63D2E"/>
                </a:solidFill>
              </a:rPr>
              <a:t> create color harmony</a:t>
            </a: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r>
              <a:rPr lang="en-US" sz="2400" dirty="0" smtClean="0"/>
              <a:t>Suggestions for building a color palette </a:t>
            </a:r>
            <a:r>
              <a:rPr lang="mr-IN" sz="2400" dirty="0" smtClean="0"/>
              <a:t>–</a:t>
            </a:r>
            <a:r>
              <a:rPr lang="en-US" sz="2400" dirty="0" smtClean="0"/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Choose a </a:t>
            </a:r>
            <a:r>
              <a:rPr lang="en-US" sz="2400" b="1" dirty="0" smtClean="0"/>
              <a:t>primary color </a:t>
            </a:r>
            <a:r>
              <a:rPr lang="mr-IN" sz="2400" b="1" dirty="0" smtClean="0"/>
              <a:t>–</a:t>
            </a:r>
            <a:r>
              <a:rPr lang="en-US" sz="2400" b="1" dirty="0" smtClean="0"/>
              <a:t> and then accent </a:t>
            </a:r>
            <a:r>
              <a:rPr lang="en-US" sz="2400" dirty="0" smtClean="0"/>
              <a:t>around it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Do not overload on colors, usually </a:t>
            </a:r>
            <a:r>
              <a:rPr lang="en-US" sz="2400" b="1" dirty="0" smtClean="0"/>
              <a:t>5 or less is good </a:t>
            </a:r>
            <a:r>
              <a:rPr lang="en-US" sz="2400" dirty="0" smtClean="0"/>
              <a:t>enough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Play around </a:t>
            </a:r>
            <a:r>
              <a:rPr lang="mr-IN" sz="2400" dirty="0" smtClean="0"/>
              <a:t>–</a:t>
            </a:r>
            <a:r>
              <a:rPr lang="en-US" sz="2400" dirty="0" smtClean="0"/>
              <a:t> </a:t>
            </a:r>
            <a:r>
              <a:rPr lang="en-US" sz="2400" b="1" dirty="0" smtClean="0"/>
              <a:t>what looks good?</a:t>
            </a:r>
            <a:r>
              <a:rPr lang="en-US" sz="2400" dirty="0" smtClean="0"/>
              <a:t> What accentuates difference?</a:t>
            </a:r>
          </a:p>
          <a:p>
            <a:endParaRPr lang="en-US" sz="2400" dirty="0">
              <a:solidFill>
                <a:srgbClr val="C63D2E"/>
              </a:solidFill>
            </a:endParaRP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014" y="1553452"/>
            <a:ext cx="4692987" cy="455339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4946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8" y="491102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3 </a:t>
            </a:r>
            <a:r>
              <a:rPr lang="mr-IN" dirty="0" smtClean="0"/>
              <a:t>–</a:t>
            </a:r>
            <a:r>
              <a:rPr lang="en-US" dirty="0" smtClean="0"/>
              <a:t> Color</a:t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Some </a:t>
            </a:r>
            <a:r>
              <a:rPr lang="en-US" dirty="0">
                <a:solidFill>
                  <a:schemeClr val="tx1"/>
                </a:solidFill>
              </a:rPr>
              <a:t>guidelines  </a:t>
            </a:r>
            <a:r>
              <a:rPr lang="en-US" dirty="0" smtClean="0">
                <a:solidFill>
                  <a:schemeClr val="tx1"/>
                </a:solidFill>
              </a:rPr>
              <a:t>of color in design</a:t>
            </a:r>
            <a:r>
              <a:rPr lang="en-US" sz="2700" i="1" dirty="0">
                <a:solidFill>
                  <a:schemeClr val="tx1"/>
                </a:solidFill>
              </a:rPr>
              <a:t/>
            </a:r>
            <a:br>
              <a:rPr lang="en-US" sz="2700" i="1" dirty="0">
                <a:solidFill>
                  <a:schemeClr val="tx1"/>
                </a:solidFill>
              </a:rPr>
            </a:br>
            <a:endParaRPr lang="en-US" sz="2700" i="1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514155"/>
            <a:ext cx="20911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Adams, 2008.</a:t>
            </a:r>
            <a:endParaRPr 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148958" y="1359441"/>
            <a:ext cx="899504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C63D2E"/>
                </a:solidFill>
              </a:rPr>
              <a:t>Example of color choice in action </a:t>
            </a:r>
            <a:r>
              <a:rPr lang="mr-IN" sz="2400" dirty="0" smtClean="0">
                <a:solidFill>
                  <a:srgbClr val="C63D2E"/>
                </a:solidFill>
              </a:rPr>
              <a:t>–</a:t>
            </a:r>
            <a:r>
              <a:rPr lang="en-US" sz="2400" dirty="0" smtClean="0">
                <a:solidFill>
                  <a:srgbClr val="C63D2E"/>
                </a:solidFill>
              </a:rPr>
              <a:t> these are classic pallets to put together </a:t>
            </a:r>
            <a:r>
              <a:rPr lang="mr-IN" sz="2400" dirty="0" smtClean="0">
                <a:solidFill>
                  <a:srgbClr val="C63D2E"/>
                </a:solidFill>
              </a:rPr>
              <a:t>–</a:t>
            </a:r>
            <a:r>
              <a:rPr lang="en-US" sz="2400" dirty="0" smtClean="0">
                <a:solidFill>
                  <a:srgbClr val="C63D2E"/>
                </a:solidFill>
              </a:rPr>
              <a:t> you can find more of course online </a:t>
            </a: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7561" y="2127443"/>
            <a:ext cx="8422174" cy="448950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3793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8" y="800355"/>
            <a:ext cx="4067793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3 </a:t>
            </a:r>
            <a:r>
              <a:rPr lang="mr-IN" dirty="0" smtClean="0"/>
              <a:t>–</a:t>
            </a:r>
            <a:r>
              <a:rPr lang="en-US" dirty="0" smtClean="0"/>
              <a:t> Color</a:t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Some </a:t>
            </a:r>
            <a:r>
              <a:rPr lang="en-US" dirty="0">
                <a:solidFill>
                  <a:schemeClr val="tx1"/>
                </a:solidFill>
              </a:rPr>
              <a:t>guidelines  </a:t>
            </a:r>
            <a:r>
              <a:rPr lang="en-US" dirty="0" smtClean="0">
                <a:solidFill>
                  <a:schemeClr val="tx1"/>
                </a:solidFill>
              </a:rPr>
              <a:t>of color in design</a:t>
            </a:r>
            <a:r>
              <a:rPr lang="en-US" sz="2700" i="1" dirty="0">
                <a:solidFill>
                  <a:schemeClr val="tx1"/>
                </a:solidFill>
              </a:rPr>
              <a:t/>
            </a:r>
            <a:br>
              <a:rPr lang="en-US" sz="2700" i="1" dirty="0">
                <a:solidFill>
                  <a:schemeClr val="tx1"/>
                </a:solidFill>
              </a:rPr>
            </a:br>
            <a:endParaRPr lang="en-US" sz="2700" i="1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514155"/>
            <a:ext cx="20911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Adams, 2008.</a:t>
            </a:r>
            <a:endParaRPr 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148958" y="2382747"/>
            <a:ext cx="3744271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>
                <a:solidFill>
                  <a:srgbClr val="C63D2E"/>
                </a:solidFill>
              </a:rPr>
              <a:t>People see colors differently </a:t>
            </a:r>
          </a:p>
          <a:p>
            <a:endParaRPr lang="en-US" sz="2400" dirty="0">
              <a:solidFill>
                <a:srgbClr val="C63D2E"/>
              </a:solidFill>
            </a:endParaRPr>
          </a:p>
          <a:p>
            <a:r>
              <a:rPr lang="en-US" sz="2400" dirty="0" smtClean="0">
                <a:solidFill>
                  <a:srgbClr val="C63D2E"/>
                </a:solidFill>
              </a:rPr>
              <a:t>Good colors to </a:t>
            </a:r>
            <a:r>
              <a:rPr lang="en-US" sz="2400" i="1" dirty="0" smtClean="0">
                <a:solidFill>
                  <a:srgbClr val="C63D2E"/>
                </a:solidFill>
              </a:rPr>
              <a:t>avoid</a:t>
            </a:r>
            <a:r>
              <a:rPr lang="en-US" sz="2400" dirty="0" smtClean="0">
                <a:solidFill>
                  <a:srgbClr val="C63D2E"/>
                </a:solidFill>
              </a:rPr>
              <a:t>:</a:t>
            </a:r>
            <a:endParaRPr lang="en-US" sz="2400" dirty="0">
              <a:solidFill>
                <a:srgbClr val="C63D2E"/>
              </a:solidFill>
            </a:endParaRPr>
          </a:p>
          <a:p>
            <a:r>
              <a:rPr lang="en-US" sz="2400" dirty="0" smtClean="0">
                <a:solidFill>
                  <a:srgbClr val="292934"/>
                </a:solidFill>
              </a:rPr>
              <a:t>Red &amp; Green in combo</a:t>
            </a:r>
          </a:p>
          <a:p>
            <a:endParaRPr lang="en-US" sz="2400" dirty="0">
              <a:solidFill>
                <a:srgbClr val="292934"/>
              </a:solidFill>
            </a:endParaRPr>
          </a:p>
          <a:p>
            <a:r>
              <a:rPr lang="en-US" sz="2400" dirty="0" smtClean="0">
                <a:solidFill>
                  <a:srgbClr val="292934"/>
                </a:solidFill>
              </a:rPr>
              <a:t>Resource: You can get “hex codes” and palettes from a variety of websites </a:t>
            </a:r>
            <a:r>
              <a:rPr lang="mr-IN" sz="2400" dirty="0" smtClean="0">
                <a:solidFill>
                  <a:srgbClr val="292934"/>
                </a:solidFill>
              </a:rPr>
              <a:t>–</a:t>
            </a:r>
            <a:r>
              <a:rPr lang="en-US" sz="2400" dirty="0" smtClean="0">
                <a:solidFill>
                  <a:srgbClr val="292934"/>
                </a:solidFill>
              </a:rPr>
              <a:t> my favorites </a:t>
            </a:r>
            <a:r>
              <a:rPr lang="en-US" sz="2400" dirty="0" smtClean="0">
                <a:solidFill>
                  <a:srgbClr val="292934"/>
                </a:solidFill>
                <a:hlinkClick r:id="rId2"/>
              </a:rPr>
              <a:t>[1]</a:t>
            </a:r>
            <a:r>
              <a:rPr lang="en-US" sz="2400" dirty="0" smtClean="0">
                <a:solidFill>
                  <a:srgbClr val="292934"/>
                </a:solidFill>
              </a:rPr>
              <a:t>, </a:t>
            </a:r>
            <a:r>
              <a:rPr lang="en-US" sz="2400" dirty="0" smtClean="0">
                <a:solidFill>
                  <a:srgbClr val="292934"/>
                </a:solidFill>
                <a:hlinkClick r:id="rId3"/>
              </a:rPr>
              <a:t>[2]</a:t>
            </a:r>
            <a:r>
              <a:rPr lang="en-US" sz="2400" dirty="0" smtClean="0">
                <a:solidFill>
                  <a:srgbClr val="292934"/>
                </a:solidFill>
              </a:rPr>
              <a:t>, </a:t>
            </a:r>
            <a:r>
              <a:rPr lang="en-US" sz="2400" dirty="0" smtClean="0">
                <a:solidFill>
                  <a:srgbClr val="292934"/>
                </a:solidFill>
                <a:hlinkClick r:id="rId4"/>
              </a:rPr>
              <a:t>[3]</a:t>
            </a:r>
            <a:endParaRPr lang="en-US" sz="2400" dirty="0" smtClean="0">
              <a:solidFill>
                <a:srgbClr val="292934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3229" y="800355"/>
            <a:ext cx="5300095" cy="533012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428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8" y="800355"/>
            <a:ext cx="4067793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3 </a:t>
            </a:r>
            <a:r>
              <a:rPr lang="mr-IN" dirty="0" smtClean="0"/>
              <a:t>–</a:t>
            </a:r>
            <a:r>
              <a:rPr lang="en-US" dirty="0" smtClean="0"/>
              <a:t> Color</a:t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Some </a:t>
            </a:r>
            <a:r>
              <a:rPr lang="en-US" dirty="0">
                <a:solidFill>
                  <a:schemeClr val="tx1"/>
                </a:solidFill>
              </a:rPr>
              <a:t>guidelines  </a:t>
            </a:r>
            <a:r>
              <a:rPr lang="en-US" dirty="0" smtClean="0">
                <a:solidFill>
                  <a:schemeClr val="tx1"/>
                </a:solidFill>
              </a:rPr>
              <a:t>of color in design</a:t>
            </a:r>
            <a:r>
              <a:rPr lang="en-US" sz="2700" i="1" dirty="0">
                <a:solidFill>
                  <a:schemeClr val="tx1"/>
                </a:solidFill>
              </a:rPr>
              <a:t/>
            </a:r>
            <a:br>
              <a:rPr lang="en-US" sz="2700" i="1" dirty="0">
                <a:solidFill>
                  <a:schemeClr val="tx1"/>
                </a:solidFill>
              </a:rPr>
            </a:br>
            <a:endParaRPr lang="en-US" sz="2700" i="1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514155"/>
            <a:ext cx="20911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Adams, 2008.</a:t>
            </a:r>
            <a:endParaRPr 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148958" y="2382747"/>
            <a:ext cx="3744271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>
                <a:solidFill>
                  <a:srgbClr val="C63D2E"/>
                </a:solidFill>
              </a:rPr>
              <a:t>People see colors differently </a:t>
            </a:r>
          </a:p>
          <a:p>
            <a:endParaRPr lang="en-US" sz="2400" dirty="0">
              <a:solidFill>
                <a:srgbClr val="C63D2E"/>
              </a:solidFill>
            </a:endParaRPr>
          </a:p>
          <a:p>
            <a:r>
              <a:rPr lang="en-US" sz="2400" dirty="0" smtClean="0">
                <a:solidFill>
                  <a:srgbClr val="C63D2E"/>
                </a:solidFill>
              </a:rPr>
              <a:t>Good colors to </a:t>
            </a:r>
            <a:r>
              <a:rPr lang="en-US" sz="2400" i="1" dirty="0" smtClean="0">
                <a:solidFill>
                  <a:srgbClr val="C63D2E"/>
                </a:solidFill>
              </a:rPr>
              <a:t>avoid</a:t>
            </a:r>
            <a:r>
              <a:rPr lang="en-US" sz="2400" dirty="0" smtClean="0">
                <a:solidFill>
                  <a:srgbClr val="C63D2E"/>
                </a:solidFill>
              </a:rPr>
              <a:t>:</a:t>
            </a:r>
            <a:endParaRPr lang="en-US" sz="2400" dirty="0">
              <a:solidFill>
                <a:srgbClr val="C63D2E"/>
              </a:solidFill>
            </a:endParaRPr>
          </a:p>
          <a:p>
            <a:r>
              <a:rPr lang="en-US" sz="2400" dirty="0" smtClean="0">
                <a:solidFill>
                  <a:srgbClr val="292934"/>
                </a:solidFill>
              </a:rPr>
              <a:t>Red &amp; Green in combo</a:t>
            </a:r>
          </a:p>
          <a:p>
            <a:endParaRPr lang="en-US" sz="2400" dirty="0">
              <a:solidFill>
                <a:srgbClr val="292934"/>
              </a:solidFill>
            </a:endParaRPr>
          </a:p>
          <a:p>
            <a:r>
              <a:rPr lang="en-US" sz="2400" dirty="0" smtClean="0">
                <a:solidFill>
                  <a:srgbClr val="292934"/>
                </a:solidFill>
              </a:rPr>
              <a:t>Resource: You can get “hex codes” and palettes from a variety of websites </a:t>
            </a:r>
            <a:r>
              <a:rPr lang="mr-IN" sz="2400" dirty="0" smtClean="0">
                <a:solidFill>
                  <a:srgbClr val="292934"/>
                </a:solidFill>
              </a:rPr>
              <a:t>–</a:t>
            </a:r>
            <a:r>
              <a:rPr lang="en-US" sz="2400" dirty="0" smtClean="0">
                <a:solidFill>
                  <a:srgbClr val="292934"/>
                </a:solidFill>
              </a:rPr>
              <a:t> my favorites </a:t>
            </a:r>
            <a:r>
              <a:rPr lang="en-US" sz="2400" dirty="0" smtClean="0">
                <a:solidFill>
                  <a:srgbClr val="292934"/>
                </a:solidFill>
                <a:hlinkClick r:id="rId2"/>
              </a:rPr>
              <a:t>[</a:t>
            </a:r>
            <a:r>
              <a:rPr lang="en-US" sz="2400" dirty="0">
                <a:solidFill>
                  <a:srgbClr val="292934"/>
                </a:solidFill>
                <a:hlinkClick r:id="rId2"/>
              </a:rPr>
              <a:t>1]</a:t>
            </a:r>
            <a:r>
              <a:rPr lang="en-US" sz="2400" dirty="0">
                <a:solidFill>
                  <a:srgbClr val="292934"/>
                </a:solidFill>
              </a:rPr>
              <a:t>, </a:t>
            </a:r>
            <a:r>
              <a:rPr lang="en-US" sz="2400" dirty="0">
                <a:solidFill>
                  <a:srgbClr val="292934"/>
                </a:solidFill>
                <a:hlinkClick r:id="rId3"/>
              </a:rPr>
              <a:t>[2]</a:t>
            </a:r>
            <a:r>
              <a:rPr lang="en-US" sz="2400" dirty="0">
                <a:solidFill>
                  <a:srgbClr val="292934"/>
                </a:solidFill>
              </a:rPr>
              <a:t>, </a:t>
            </a:r>
            <a:r>
              <a:rPr lang="en-US" sz="2400" dirty="0">
                <a:solidFill>
                  <a:srgbClr val="292934"/>
                </a:solidFill>
                <a:hlinkClick r:id="rId4"/>
              </a:rPr>
              <a:t>[3]</a:t>
            </a:r>
            <a:endParaRPr lang="en-US" sz="2400" dirty="0">
              <a:solidFill>
                <a:srgbClr val="292934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6325" y="1319202"/>
            <a:ext cx="5622335" cy="404501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2478266" y="3932947"/>
            <a:ext cx="3144069" cy="2108257"/>
          </a:xfrm>
          <a:prstGeom prst="straightConnector1">
            <a:avLst/>
          </a:prstGeom>
          <a:ln w="28575" cmpd="sng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3893229" y="5671872"/>
            <a:ext cx="39693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projects.susielu.com</a:t>
            </a:r>
            <a:r>
              <a:rPr lang="en-US" dirty="0"/>
              <a:t>/</a:t>
            </a:r>
            <a:r>
              <a:rPr lang="en-US" dirty="0" err="1"/>
              <a:t>viz</a:t>
            </a:r>
            <a:r>
              <a:rPr lang="en-US" dirty="0"/>
              <a:t>-palette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516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8" y="800355"/>
            <a:ext cx="4067793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3 </a:t>
            </a:r>
            <a:r>
              <a:rPr lang="mr-IN" dirty="0" smtClean="0"/>
              <a:t>–</a:t>
            </a:r>
            <a:r>
              <a:rPr lang="en-US" dirty="0" smtClean="0"/>
              <a:t> Color</a:t>
            </a:r>
            <a:br>
              <a:rPr lang="en-US" dirty="0" smtClean="0"/>
            </a:br>
            <a:r>
              <a:rPr lang="en-US" dirty="0" smtClean="0">
                <a:solidFill>
                  <a:schemeClr val="tx1"/>
                </a:solidFill>
              </a:rPr>
              <a:t>Some </a:t>
            </a:r>
            <a:r>
              <a:rPr lang="en-US" dirty="0">
                <a:solidFill>
                  <a:schemeClr val="tx1"/>
                </a:solidFill>
              </a:rPr>
              <a:t>guidelines  </a:t>
            </a:r>
            <a:r>
              <a:rPr lang="en-US" dirty="0" smtClean="0">
                <a:solidFill>
                  <a:schemeClr val="tx1"/>
                </a:solidFill>
              </a:rPr>
              <a:t>of color in design</a:t>
            </a:r>
            <a:r>
              <a:rPr lang="en-US" sz="2700" i="1" dirty="0">
                <a:solidFill>
                  <a:schemeClr val="tx1"/>
                </a:solidFill>
              </a:rPr>
              <a:t/>
            </a:r>
            <a:br>
              <a:rPr lang="en-US" sz="2700" i="1" dirty="0">
                <a:solidFill>
                  <a:schemeClr val="tx1"/>
                </a:solidFill>
              </a:rPr>
            </a:br>
            <a:endParaRPr lang="en-US" sz="2700" i="1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514155"/>
            <a:ext cx="20911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Adams, 2008.</a:t>
            </a:r>
            <a:endParaRPr 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148958" y="2382747"/>
            <a:ext cx="3744271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>
                <a:solidFill>
                  <a:srgbClr val="C63D2E"/>
                </a:solidFill>
              </a:rPr>
              <a:t>People see colors differently </a:t>
            </a:r>
          </a:p>
          <a:p>
            <a:endParaRPr lang="en-US" sz="2400" dirty="0">
              <a:solidFill>
                <a:srgbClr val="C63D2E"/>
              </a:solidFill>
            </a:endParaRPr>
          </a:p>
          <a:p>
            <a:r>
              <a:rPr lang="en-US" sz="2400" dirty="0" smtClean="0">
                <a:solidFill>
                  <a:srgbClr val="C63D2E"/>
                </a:solidFill>
              </a:rPr>
              <a:t>Good colors to </a:t>
            </a:r>
            <a:r>
              <a:rPr lang="en-US" sz="2400" i="1" dirty="0" smtClean="0">
                <a:solidFill>
                  <a:srgbClr val="C63D2E"/>
                </a:solidFill>
              </a:rPr>
              <a:t>avoid</a:t>
            </a:r>
            <a:r>
              <a:rPr lang="en-US" sz="2400" dirty="0" smtClean="0">
                <a:solidFill>
                  <a:srgbClr val="C63D2E"/>
                </a:solidFill>
              </a:rPr>
              <a:t>:</a:t>
            </a:r>
            <a:endParaRPr lang="en-US" sz="2400" dirty="0">
              <a:solidFill>
                <a:srgbClr val="C63D2E"/>
              </a:solidFill>
            </a:endParaRPr>
          </a:p>
          <a:p>
            <a:r>
              <a:rPr lang="en-US" sz="2400" dirty="0" smtClean="0">
                <a:solidFill>
                  <a:srgbClr val="292934"/>
                </a:solidFill>
              </a:rPr>
              <a:t>Red &amp; Green in combo</a:t>
            </a:r>
          </a:p>
          <a:p>
            <a:endParaRPr lang="en-US" sz="2400" dirty="0">
              <a:solidFill>
                <a:srgbClr val="292934"/>
              </a:solidFill>
            </a:endParaRPr>
          </a:p>
          <a:p>
            <a:r>
              <a:rPr lang="en-US" sz="2400" dirty="0" smtClean="0">
                <a:solidFill>
                  <a:srgbClr val="292934"/>
                </a:solidFill>
              </a:rPr>
              <a:t>Resource: You can get “hex codes” and palettes from a variety of websites </a:t>
            </a:r>
            <a:r>
              <a:rPr lang="mr-IN" sz="2400" dirty="0" smtClean="0">
                <a:solidFill>
                  <a:srgbClr val="292934"/>
                </a:solidFill>
              </a:rPr>
              <a:t>–</a:t>
            </a:r>
            <a:r>
              <a:rPr lang="en-US" sz="2400" dirty="0" smtClean="0">
                <a:solidFill>
                  <a:srgbClr val="292934"/>
                </a:solidFill>
              </a:rPr>
              <a:t> my favorites </a:t>
            </a:r>
            <a:r>
              <a:rPr lang="en-US" sz="2400" dirty="0">
                <a:solidFill>
                  <a:srgbClr val="292934"/>
                </a:solidFill>
                <a:hlinkClick r:id="rId2"/>
              </a:rPr>
              <a:t>[1]</a:t>
            </a:r>
            <a:r>
              <a:rPr lang="en-US" sz="2400" dirty="0">
                <a:solidFill>
                  <a:srgbClr val="292934"/>
                </a:solidFill>
              </a:rPr>
              <a:t>, </a:t>
            </a:r>
            <a:r>
              <a:rPr lang="en-US" sz="2400" dirty="0">
                <a:solidFill>
                  <a:srgbClr val="292934"/>
                </a:solidFill>
                <a:hlinkClick r:id="rId3"/>
              </a:rPr>
              <a:t>[2]</a:t>
            </a:r>
            <a:r>
              <a:rPr lang="en-US" sz="2400" dirty="0">
                <a:solidFill>
                  <a:srgbClr val="292934"/>
                </a:solidFill>
              </a:rPr>
              <a:t>, </a:t>
            </a:r>
            <a:r>
              <a:rPr lang="en-US" sz="2400" dirty="0">
                <a:solidFill>
                  <a:srgbClr val="292934"/>
                </a:solidFill>
                <a:hlinkClick r:id="rId4"/>
              </a:rPr>
              <a:t>[3]</a:t>
            </a:r>
            <a:endParaRPr lang="en-US" sz="2400" dirty="0">
              <a:solidFill>
                <a:srgbClr val="292934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3229" y="956988"/>
            <a:ext cx="4814144" cy="471488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3624926" y="4561726"/>
            <a:ext cx="863078" cy="1578110"/>
          </a:xfrm>
          <a:prstGeom prst="straightConnector1">
            <a:avLst/>
          </a:prstGeom>
          <a:ln w="28575" cmpd="sng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96651" y="5944383"/>
            <a:ext cx="35975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colororacle.org</a:t>
            </a:r>
            <a:r>
              <a:rPr lang="en-US" dirty="0"/>
              <a:t>/</a:t>
            </a:r>
            <a:r>
              <a:rPr lang="en-US" dirty="0" err="1"/>
              <a:t>usage.html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422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529906"/>
            <a:ext cx="1837123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 Color</a:t>
            </a:r>
            <a:br>
              <a:rPr lang="en-US" dirty="0" smtClean="0"/>
            </a:br>
            <a:r>
              <a:rPr lang="en-US" sz="3100" dirty="0" smtClean="0">
                <a:solidFill>
                  <a:schemeClr val="tx1"/>
                </a:solidFill>
              </a:rPr>
              <a:t>Some guidelines of color in design</a:t>
            </a:r>
            <a:r>
              <a:rPr lang="en-US" sz="2000" i="1" dirty="0">
                <a:solidFill>
                  <a:schemeClr val="tx1"/>
                </a:solidFill>
              </a:rPr>
              <a:t/>
            </a: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700" i="1" dirty="0" smtClean="0">
                <a:solidFill>
                  <a:schemeClr val="tx1"/>
                </a:solidFill>
              </a:rPr>
              <a:t/>
            </a:r>
            <a:br>
              <a:rPr lang="en-US" sz="2700" i="1" dirty="0" smtClean="0">
                <a:solidFill>
                  <a:schemeClr val="tx1"/>
                </a:solidFill>
              </a:rPr>
            </a:br>
            <a:endParaRPr lang="en-US" sz="2700" i="1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86310" y="6514155"/>
            <a:ext cx="20911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Adams, 2008.</a:t>
            </a:r>
            <a:endParaRPr 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3221118"/>
            <a:ext cx="2108376" cy="310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63D2E"/>
                </a:solidFill>
              </a:rPr>
              <a:t>People see colors differently </a:t>
            </a:r>
          </a:p>
          <a:p>
            <a:endParaRPr lang="en-US" sz="2400" u="sng" dirty="0">
              <a:solidFill>
                <a:srgbClr val="C63D2E"/>
              </a:solidFill>
            </a:endParaRPr>
          </a:p>
          <a:p>
            <a:r>
              <a:rPr lang="en-US" sz="2400" u="sng" dirty="0" smtClean="0">
                <a:solidFill>
                  <a:srgbClr val="C63D2E"/>
                </a:solidFill>
              </a:rPr>
              <a:t>Try to vary in hue AND saturation</a:t>
            </a:r>
          </a:p>
          <a:p>
            <a:endParaRPr lang="en-US" sz="2000" dirty="0">
              <a:solidFill>
                <a:srgbClr val="C63D2E"/>
              </a:solidFill>
            </a:endParaRPr>
          </a:p>
          <a:p>
            <a:r>
              <a:rPr lang="en-US" sz="2000" dirty="0" smtClean="0">
                <a:solidFill>
                  <a:srgbClr val="C63D2E"/>
                </a:solidFill>
              </a:rPr>
              <a:t>Feel free to experiment! 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800" y="419185"/>
            <a:ext cx="7178151" cy="632785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371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8" y="1049076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4 </a:t>
            </a:r>
            <a:r>
              <a:rPr lang="mr-IN" dirty="0" smtClean="0"/>
              <a:t>–</a:t>
            </a:r>
            <a:r>
              <a:rPr lang="en-US" dirty="0" smtClean="0"/>
              <a:t> Layering</a:t>
            </a:r>
            <a:br>
              <a:rPr lang="en-US" dirty="0" smtClean="0"/>
            </a:br>
            <a:r>
              <a:rPr lang="en-US" sz="3100" dirty="0" smtClean="0">
                <a:solidFill>
                  <a:srgbClr val="292934"/>
                </a:solidFill>
              </a:rPr>
              <a:t>Add layers to express meaning</a:t>
            </a:r>
            <a:br>
              <a:rPr lang="en-US" sz="3100" dirty="0" smtClean="0">
                <a:solidFill>
                  <a:srgbClr val="292934"/>
                </a:solidFill>
              </a:rPr>
            </a:br>
            <a:r>
              <a:rPr lang="en-US" sz="2700" i="1" dirty="0">
                <a:solidFill>
                  <a:srgbClr val="C63D2E"/>
                </a:solidFill>
              </a:rPr>
              <a:t/>
            </a:r>
            <a:br>
              <a:rPr lang="en-US" sz="2700" i="1" dirty="0">
                <a:solidFill>
                  <a:srgbClr val="C63D2E"/>
                </a:solidFill>
              </a:rPr>
            </a:br>
            <a:endParaRPr lang="en-US" sz="2700" i="1" dirty="0">
              <a:solidFill>
                <a:srgbClr val="C63D2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25088" y="6360267"/>
            <a:ext cx="35189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Figure from </a:t>
            </a:r>
            <a:r>
              <a:rPr lang="en-US" sz="1400" dirty="0">
                <a:hlinkClick r:id="rId2"/>
              </a:rPr>
              <a:t>https://github.com/astro-abby</a:t>
            </a:r>
            <a:r>
              <a:rPr lang="en-US" sz="1400" dirty="0" smtClean="0">
                <a:hlinkClick r:id="rId2"/>
              </a:rPr>
              <a:t>/</a:t>
            </a:r>
            <a:endParaRPr lang="en-US" sz="1400" dirty="0" smtClean="0"/>
          </a:p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59" y="1898664"/>
            <a:ext cx="6566192" cy="41410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04184" y="2210141"/>
            <a:ext cx="229684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C63D2E"/>
                </a:solidFill>
              </a:rPr>
              <a:t>This graphic is produced in Lab 7. We are using layers to express potential relation</a:t>
            </a:r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983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8" y="1049076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4 </a:t>
            </a:r>
            <a:r>
              <a:rPr lang="mr-IN" dirty="0" smtClean="0"/>
              <a:t>–</a:t>
            </a:r>
            <a:r>
              <a:rPr lang="en-US" dirty="0" smtClean="0"/>
              <a:t> Layering</a:t>
            </a:r>
            <a:br>
              <a:rPr lang="en-US" dirty="0" smtClean="0"/>
            </a:br>
            <a:r>
              <a:rPr lang="en-US" sz="3100" dirty="0" smtClean="0">
                <a:solidFill>
                  <a:srgbClr val="292934"/>
                </a:solidFill>
              </a:rPr>
              <a:t>Add layers to express meaning</a:t>
            </a:r>
            <a:br>
              <a:rPr lang="en-US" sz="3100" dirty="0" smtClean="0">
                <a:solidFill>
                  <a:srgbClr val="292934"/>
                </a:solidFill>
              </a:rPr>
            </a:br>
            <a:r>
              <a:rPr lang="en-US" sz="2700" i="1" dirty="0">
                <a:solidFill>
                  <a:srgbClr val="C63D2E"/>
                </a:solidFill>
              </a:rPr>
              <a:t/>
            </a:r>
            <a:br>
              <a:rPr lang="en-US" sz="2700" i="1" dirty="0">
                <a:solidFill>
                  <a:srgbClr val="C63D2E"/>
                </a:solidFill>
              </a:rPr>
            </a:br>
            <a:endParaRPr lang="en-US" sz="2700" i="1" dirty="0">
              <a:solidFill>
                <a:srgbClr val="C63D2E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15795" y="1090427"/>
            <a:ext cx="252820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C63D2E"/>
                </a:solidFill>
              </a:rPr>
              <a:t>From V. </a:t>
            </a:r>
            <a:r>
              <a:rPr lang="en-US" sz="2400" dirty="0" err="1" smtClean="0">
                <a:solidFill>
                  <a:srgbClr val="C63D2E"/>
                </a:solidFill>
              </a:rPr>
              <a:t>Falconieri</a:t>
            </a:r>
            <a:r>
              <a:rPr lang="en-US" sz="2400" dirty="0" smtClean="0">
                <a:solidFill>
                  <a:srgbClr val="C63D2E"/>
                </a:solidFill>
              </a:rPr>
              <a:t> </a:t>
            </a:r>
            <a:r>
              <a:rPr lang="mr-IN" sz="2400" dirty="0" smtClean="0">
                <a:solidFill>
                  <a:srgbClr val="C63D2E"/>
                </a:solidFill>
              </a:rPr>
              <a:t>–</a:t>
            </a:r>
            <a:endParaRPr lang="en-US" sz="2400" dirty="0" smtClean="0">
              <a:solidFill>
                <a:srgbClr val="C63D2E"/>
              </a:solidFill>
            </a:endParaRPr>
          </a:p>
          <a:p>
            <a:r>
              <a:rPr lang="en-US" sz="2400" dirty="0">
                <a:solidFill>
                  <a:srgbClr val="C63D2E"/>
                </a:solidFill>
                <a:hlinkClick r:id="rId2"/>
              </a:rPr>
              <a:t>http://</a:t>
            </a:r>
            <a:r>
              <a:rPr lang="en-US" sz="2400" dirty="0" err="1">
                <a:solidFill>
                  <a:srgbClr val="C63D2E"/>
                </a:solidFill>
                <a:hlinkClick r:id="rId2"/>
              </a:rPr>
              <a:t>falconierivisuals.com</a:t>
            </a:r>
            <a:r>
              <a:rPr lang="en-US" sz="2400" dirty="0" smtClean="0">
                <a:solidFill>
                  <a:srgbClr val="C63D2E"/>
                </a:solidFill>
                <a:hlinkClick r:id="rId2"/>
              </a:rPr>
              <a:t>/</a:t>
            </a:r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sz="2400" dirty="0">
              <a:solidFill>
                <a:srgbClr val="C63D2E"/>
              </a:solidFill>
            </a:endParaRPr>
          </a:p>
          <a:p>
            <a:endParaRPr lang="en-US" sz="2400" dirty="0" smtClean="0">
              <a:solidFill>
                <a:srgbClr val="C63D2E"/>
              </a:solidFill>
            </a:endParaRP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3" y="1695324"/>
            <a:ext cx="6004555" cy="480522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127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6786"/>
            <a:ext cx="8229600" cy="990600"/>
          </a:xfrm>
        </p:spPr>
        <p:txBody>
          <a:bodyPr/>
          <a:lstStyle/>
          <a:p>
            <a:r>
              <a:rPr lang="en-US" dirty="0" smtClean="0"/>
              <a:t>Brief History -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7971"/>
            <a:ext cx="8229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Exploring information about the natural world isn’t a new idea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55878"/>
            <a:ext cx="3022312" cy="18219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544" y="3055821"/>
            <a:ext cx="865936" cy="10440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001" y="3577839"/>
            <a:ext cx="3658212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~ </a:t>
            </a:r>
            <a:r>
              <a:rPr lang="cs-CZ" dirty="0" smtClean="0"/>
              <a:t>16,500 </a:t>
            </a:r>
            <a:r>
              <a:rPr lang="cs-CZ" dirty="0" err="1" smtClean="0"/>
              <a:t>years</a:t>
            </a:r>
            <a:r>
              <a:rPr lang="cs-CZ" dirty="0" smtClean="0"/>
              <a:t> ago </a:t>
            </a:r>
            <a:r>
              <a:rPr lang="mr-IN" dirty="0" smtClean="0"/>
              <a:t>–</a:t>
            </a:r>
            <a:r>
              <a:rPr lang="cs-CZ" dirty="0" smtClean="0"/>
              <a:t> </a:t>
            </a:r>
            <a:r>
              <a:rPr lang="cs-CZ" dirty="0" err="1" smtClean="0"/>
              <a:t>interpretation</a:t>
            </a:r>
            <a:r>
              <a:rPr lang="cs-CZ" dirty="0" smtClean="0"/>
              <a:t> </a:t>
            </a:r>
            <a:r>
              <a:rPr lang="cs-CZ" dirty="0" err="1" smtClean="0"/>
              <a:t>of</a:t>
            </a:r>
            <a:r>
              <a:rPr lang="cs-CZ" dirty="0" smtClean="0"/>
              <a:t> </a:t>
            </a:r>
            <a:r>
              <a:rPr lang="cs-CZ" dirty="0" err="1" smtClean="0"/>
              <a:t>Pleides</a:t>
            </a:r>
            <a:r>
              <a:rPr lang="cs-CZ" dirty="0" smtClean="0"/>
              <a:t> </a:t>
            </a:r>
          </a:p>
          <a:p>
            <a:endParaRPr lang="cs-CZ" sz="1200" dirty="0" smtClean="0"/>
          </a:p>
          <a:p>
            <a:r>
              <a:rPr lang="en-US" sz="1100" dirty="0" smtClean="0"/>
              <a:t>http</a:t>
            </a:r>
            <a:r>
              <a:rPr lang="en-US" sz="1100" dirty="0"/>
              <a:t>://</a:t>
            </a:r>
            <a:r>
              <a:rPr lang="en-US" sz="1100" dirty="0" err="1"/>
              <a:t>news.bbc.co.uk</a:t>
            </a:r>
            <a:r>
              <a:rPr lang="en-US" sz="1100" dirty="0"/>
              <a:t>/2/hi/science/nature/871930.stm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292" y="1438907"/>
            <a:ext cx="4495710" cy="2968596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648290" y="4407503"/>
            <a:ext cx="4495709" cy="22006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~10</a:t>
            </a:r>
            <a:r>
              <a:rPr lang="en-US" baseline="30000" dirty="0" smtClean="0"/>
              <a:t>th</a:t>
            </a:r>
            <a:r>
              <a:rPr lang="en-US" dirty="0" smtClean="0"/>
              <a:t> century AD </a:t>
            </a:r>
          </a:p>
          <a:p>
            <a:endParaRPr lang="en-US" dirty="0"/>
          </a:p>
          <a:p>
            <a:r>
              <a:rPr lang="en-US" dirty="0" smtClean="0"/>
              <a:t>“</a:t>
            </a:r>
            <a:r>
              <a:rPr lang="en-US" dirty="0" err="1"/>
              <a:t>Ṣūrat</a:t>
            </a:r>
            <a:r>
              <a:rPr lang="en-US" dirty="0"/>
              <a:t> al-</a:t>
            </a:r>
            <a:r>
              <a:rPr lang="en-US" dirty="0" err="1"/>
              <a:t>Arḍ</a:t>
            </a:r>
            <a:r>
              <a:rPr lang="en-US" dirty="0"/>
              <a:t>” (Picture of the World</a:t>
            </a:r>
            <a:r>
              <a:rPr lang="en-US" dirty="0" smtClean="0"/>
              <a:t>) from al</a:t>
            </a:r>
            <a:r>
              <a:rPr lang="en-US" dirty="0"/>
              <a:t>-</a:t>
            </a:r>
            <a:r>
              <a:rPr lang="en-US" dirty="0" err="1"/>
              <a:t>Iṣṭakhrī’s</a:t>
            </a:r>
            <a:r>
              <a:rPr lang="en-US" dirty="0"/>
              <a:t> </a:t>
            </a:r>
            <a:r>
              <a:rPr lang="en-US" dirty="0" err="1"/>
              <a:t>Kitāb</a:t>
            </a:r>
            <a:r>
              <a:rPr lang="en-US" dirty="0"/>
              <a:t> al-</a:t>
            </a:r>
            <a:r>
              <a:rPr lang="en-US" dirty="0" err="1"/>
              <a:t>masālik</a:t>
            </a:r>
            <a:r>
              <a:rPr lang="en-US" dirty="0"/>
              <a:t> </a:t>
            </a:r>
            <a:r>
              <a:rPr lang="en-US" dirty="0" err="1"/>
              <a:t>wa</a:t>
            </a:r>
            <a:r>
              <a:rPr lang="en-US" dirty="0"/>
              <a:t>-al-</a:t>
            </a:r>
            <a:r>
              <a:rPr lang="en-US" dirty="0" err="1"/>
              <a:t>mamālik</a:t>
            </a:r>
            <a:r>
              <a:rPr lang="en-US" dirty="0"/>
              <a:t> (Book of Routes and Realms). </a:t>
            </a:r>
            <a:endParaRPr lang="en-US" dirty="0" smtClean="0"/>
          </a:p>
          <a:p>
            <a:endParaRPr lang="en-US" dirty="0" smtClean="0"/>
          </a:p>
          <a:p>
            <a:r>
              <a:rPr lang="en-US" sz="1100" dirty="0"/>
              <a:t>Medieval Islamic Maps : An </a:t>
            </a:r>
            <a:r>
              <a:rPr lang="en-US" sz="1100" dirty="0" smtClean="0"/>
              <a:t>Exploration </a:t>
            </a:r>
            <a:r>
              <a:rPr lang="mr-IN" sz="1100" dirty="0" smtClean="0"/>
              <a:t>–</a:t>
            </a:r>
            <a:r>
              <a:rPr lang="en-US" sz="1100" dirty="0" smtClean="0"/>
              <a:t> Pinto 2016</a:t>
            </a:r>
            <a:endParaRPr lang="en-US" sz="1100" dirty="0"/>
          </a:p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852" y="4648330"/>
            <a:ext cx="2078458" cy="2078458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2330310" y="4642890"/>
            <a:ext cx="2083716" cy="2239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1612 AD</a:t>
            </a:r>
          </a:p>
          <a:p>
            <a:endParaRPr lang="en-US" dirty="0" smtClean="0"/>
          </a:p>
          <a:p>
            <a:r>
              <a:rPr lang="en-US" dirty="0" smtClean="0"/>
              <a:t>Galileo’s observation of sunspots</a:t>
            </a:r>
          </a:p>
          <a:p>
            <a:endParaRPr lang="en-US" dirty="0" smtClean="0"/>
          </a:p>
          <a:p>
            <a:r>
              <a:rPr lang="en-US" sz="1050" dirty="0"/>
              <a:t>http://</a:t>
            </a:r>
            <a:r>
              <a:rPr lang="en-US" sz="1050" dirty="0" err="1"/>
              <a:t>galileo.rice.edu</a:t>
            </a:r>
            <a:r>
              <a:rPr lang="en-US" sz="1050" dirty="0"/>
              <a:t>/</a:t>
            </a:r>
            <a:r>
              <a:rPr lang="en-US" sz="1050" dirty="0" err="1"/>
              <a:t>sci</a:t>
            </a:r>
            <a:r>
              <a:rPr lang="en-US" sz="1050" dirty="0"/>
              <a:t>/observations/</a:t>
            </a:r>
            <a:r>
              <a:rPr lang="en-US" sz="1050" dirty="0" err="1"/>
              <a:t>sunspot_drawings.html</a:t>
            </a:r>
            <a:endParaRPr lang="en-US" sz="105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912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7" y="642219"/>
            <a:ext cx="8814721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5 </a:t>
            </a:r>
            <a:r>
              <a:rPr lang="mr-IN" dirty="0" smtClean="0"/>
              <a:t>–</a:t>
            </a:r>
            <a:r>
              <a:rPr lang="en-US" dirty="0" smtClean="0"/>
              <a:t> Refine</a:t>
            </a:r>
            <a:br>
              <a:rPr lang="en-US" dirty="0" smtClean="0"/>
            </a:br>
            <a:r>
              <a:rPr lang="en-US" sz="3100" dirty="0" smtClean="0">
                <a:solidFill>
                  <a:srgbClr val="292934"/>
                </a:solidFill>
              </a:rPr>
              <a:t>Once you have a good </a:t>
            </a:r>
            <a:r>
              <a:rPr lang="en-US" sz="3100" dirty="0" smtClean="0">
                <a:solidFill>
                  <a:srgbClr val="292934"/>
                </a:solidFill>
              </a:rPr>
              <a:t>layout </a:t>
            </a:r>
            <a:r>
              <a:rPr lang="mr-IN" sz="3100" dirty="0" smtClean="0">
                <a:solidFill>
                  <a:srgbClr val="292934"/>
                </a:solidFill>
              </a:rPr>
              <a:t>–</a:t>
            </a:r>
            <a:r>
              <a:rPr lang="en-US" sz="3100" dirty="0" smtClean="0">
                <a:solidFill>
                  <a:srgbClr val="292934"/>
                </a:solidFill>
              </a:rPr>
              <a:t> </a:t>
            </a:r>
            <a:r>
              <a:rPr lang="en-US" sz="3100" dirty="0" smtClean="0">
                <a:solidFill>
                  <a:srgbClr val="292934"/>
                </a:solidFill>
              </a:rPr>
              <a:t>try seeing how you can simply it to express the most meaning</a:t>
            </a:r>
            <a:r>
              <a:rPr lang="en-US" sz="2700" i="1" dirty="0">
                <a:solidFill>
                  <a:srgbClr val="C63D2E"/>
                </a:solidFill>
              </a:rPr>
              <a:t/>
            </a:r>
            <a:br>
              <a:rPr lang="en-US" sz="2700" i="1" dirty="0">
                <a:solidFill>
                  <a:srgbClr val="C63D2E"/>
                </a:solidFill>
              </a:rPr>
            </a:br>
            <a:endParaRPr lang="en-US" sz="2700" i="1" dirty="0">
              <a:solidFill>
                <a:srgbClr val="C63D2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5075" y="6325424"/>
            <a:ext cx="3178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793" y="1716218"/>
            <a:ext cx="6132805" cy="460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63805" y="6550223"/>
            <a:ext cx="7580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Adapted from Telling Visual Stories About Data, Congressional Budget Office, Fontaine, 2014. </a:t>
            </a:r>
            <a:endParaRPr lang="en-US" sz="1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910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957" y="642219"/>
            <a:ext cx="8814721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 5 </a:t>
            </a:r>
            <a:r>
              <a:rPr lang="mr-IN" dirty="0" smtClean="0"/>
              <a:t>–</a:t>
            </a:r>
            <a:r>
              <a:rPr lang="en-US" dirty="0" smtClean="0"/>
              <a:t> Refine</a:t>
            </a:r>
            <a:br>
              <a:rPr lang="en-US" dirty="0" smtClean="0"/>
            </a:br>
            <a:r>
              <a:rPr lang="en-US" sz="3100" dirty="0" smtClean="0">
                <a:solidFill>
                  <a:srgbClr val="292934"/>
                </a:solidFill>
              </a:rPr>
              <a:t>Once you have a good </a:t>
            </a:r>
            <a:r>
              <a:rPr lang="en-US" sz="3100" dirty="0">
                <a:solidFill>
                  <a:srgbClr val="292934"/>
                </a:solidFill>
              </a:rPr>
              <a:t>layout </a:t>
            </a:r>
            <a:r>
              <a:rPr lang="mr-IN" sz="3100" dirty="0" smtClean="0">
                <a:solidFill>
                  <a:srgbClr val="292934"/>
                </a:solidFill>
              </a:rPr>
              <a:t>–</a:t>
            </a:r>
            <a:r>
              <a:rPr lang="en-US" sz="3100" dirty="0" smtClean="0">
                <a:solidFill>
                  <a:srgbClr val="292934"/>
                </a:solidFill>
              </a:rPr>
              <a:t> </a:t>
            </a:r>
            <a:r>
              <a:rPr lang="en-US" sz="3100" dirty="0" smtClean="0">
                <a:solidFill>
                  <a:srgbClr val="292934"/>
                </a:solidFill>
              </a:rPr>
              <a:t>try seeing how you can simply it to express the most meaning</a:t>
            </a:r>
            <a:r>
              <a:rPr lang="en-US" sz="2700" i="1" dirty="0">
                <a:solidFill>
                  <a:srgbClr val="C63D2E"/>
                </a:solidFill>
              </a:rPr>
              <a:t/>
            </a:r>
            <a:br>
              <a:rPr lang="en-US" sz="2700" i="1" dirty="0">
                <a:solidFill>
                  <a:srgbClr val="C63D2E"/>
                </a:solidFill>
              </a:rPr>
            </a:br>
            <a:endParaRPr lang="en-US" sz="2700" i="1" dirty="0">
              <a:solidFill>
                <a:srgbClr val="C63D2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5075" y="6325424"/>
            <a:ext cx="3178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Based on Frankel and </a:t>
            </a:r>
            <a:r>
              <a:rPr lang="en-US" sz="1400" dirty="0" err="1" smtClean="0"/>
              <a:t>DePace</a:t>
            </a:r>
            <a:r>
              <a:rPr lang="en-US" sz="1400" dirty="0" smtClean="0"/>
              <a:t>, 2012. 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1563805" y="6550223"/>
            <a:ext cx="7580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Adapted from Telling Visual Stories About Data, Congressional Budget Office, Fontaine, 2014. 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684" y="1632819"/>
            <a:ext cx="6478510" cy="4741862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9374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8708"/>
            <a:ext cx="8229600" cy="99060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What we’ve learned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9892"/>
            <a:ext cx="8686800" cy="5668107"/>
          </a:xfrm>
        </p:spPr>
        <p:txBody>
          <a:bodyPr>
            <a:normAutofit/>
          </a:bodyPr>
          <a:lstStyle/>
          <a:p>
            <a:pPr marL="274320" lvl="1" indent="0">
              <a:buNone/>
            </a:pPr>
            <a:r>
              <a:rPr lang="en-US" sz="2800" dirty="0" smtClean="0">
                <a:solidFill>
                  <a:srgbClr val="C63D2E"/>
                </a:solidFill>
              </a:rPr>
              <a:t>When starting a visualization for data consider what is the main point of my graphic and what is my audience? </a:t>
            </a:r>
          </a:p>
          <a:p>
            <a:pPr lvl="2"/>
            <a:r>
              <a:rPr lang="en-US" sz="2200" dirty="0" smtClean="0"/>
              <a:t>Is my graphic </a:t>
            </a:r>
            <a:r>
              <a:rPr lang="en-US" sz="2200" b="1" dirty="0" smtClean="0"/>
              <a:t>explanatory</a:t>
            </a:r>
            <a:r>
              <a:rPr lang="en-US" sz="2200" dirty="0" smtClean="0"/>
              <a:t> </a:t>
            </a:r>
            <a:r>
              <a:rPr lang="en-US" sz="2200" dirty="0"/>
              <a:t>or </a:t>
            </a:r>
            <a:r>
              <a:rPr lang="en-US" sz="2200" b="1" dirty="0" smtClean="0"/>
              <a:t>exploratory</a:t>
            </a:r>
            <a:r>
              <a:rPr lang="en-US" sz="2200" dirty="0" smtClean="0"/>
              <a:t>?</a:t>
            </a:r>
          </a:p>
          <a:p>
            <a:pPr lvl="2"/>
            <a:r>
              <a:rPr lang="en-US" sz="2200" dirty="0" smtClean="0"/>
              <a:t>How will it be </a:t>
            </a:r>
            <a:r>
              <a:rPr lang="en-US" sz="2200" b="1" dirty="0" smtClean="0"/>
              <a:t>used</a:t>
            </a:r>
            <a:r>
              <a:rPr lang="en-US" sz="2200" dirty="0" smtClean="0"/>
              <a:t>?</a:t>
            </a:r>
          </a:p>
          <a:p>
            <a:pPr lvl="2"/>
            <a:r>
              <a:rPr lang="en-US" sz="2200" dirty="0" smtClean="0"/>
              <a:t>What is the first thing you want your audience to see?</a:t>
            </a:r>
          </a:p>
          <a:p>
            <a:pPr marL="274320" lvl="1" indent="0">
              <a:buNone/>
            </a:pPr>
            <a:r>
              <a:rPr lang="en-US" sz="2800" dirty="0" smtClean="0">
                <a:solidFill>
                  <a:srgbClr val="C63D2E"/>
                </a:solidFill>
              </a:rPr>
              <a:t>When making a figure consider:</a:t>
            </a:r>
          </a:p>
          <a:p>
            <a:pPr lvl="2"/>
            <a:r>
              <a:rPr lang="en-US" sz="2600" dirty="0" smtClean="0">
                <a:solidFill>
                  <a:srgbClr val="C63D2E"/>
                </a:solidFill>
              </a:rPr>
              <a:t>Composition</a:t>
            </a:r>
          </a:p>
          <a:p>
            <a:pPr lvl="2"/>
            <a:r>
              <a:rPr lang="en-US" sz="2600" dirty="0" smtClean="0">
                <a:solidFill>
                  <a:srgbClr val="C63D2E"/>
                </a:solidFill>
              </a:rPr>
              <a:t>Abstraction</a:t>
            </a:r>
          </a:p>
          <a:p>
            <a:pPr lvl="2"/>
            <a:r>
              <a:rPr lang="en-US" sz="2600" dirty="0" smtClean="0">
                <a:solidFill>
                  <a:srgbClr val="C63D2E"/>
                </a:solidFill>
              </a:rPr>
              <a:t>Coloring (make sure to consider colorblind palettes!)</a:t>
            </a:r>
          </a:p>
          <a:p>
            <a:pPr lvl="2"/>
            <a:r>
              <a:rPr lang="en-US" sz="2600" dirty="0" smtClean="0">
                <a:solidFill>
                  <a:srgbClr val="C63D2E"/>
                </a:solidFill>
              </a:rPr>
              <a:t>Layering</a:t>
            </a:r>
          </a:p>
          <a:p>
            <a:pPr lvl="2"/>
            <a:r>
              <a:rPr lang="en-US" sz="2600" dirty="0" smtClean="0">
                <a:solidFill>
                  <a:srgbClr val="C63D2E"/>
                </a:solidFill>
              </a:rPr>
              <a:t>Refining</a:t>
            </a:r>
          </a:p>
          <a:p>
            <a:pPr lvl="2"/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9447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Let’s put what we’ve learned into practice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1935" y="1402936"/>
            <a:ext cx="8922066" cy="5205402"/>
          </a:xfrm>
        </p:spPr>
        <p:txBody>
          <a:bodyPr>
            <a:normAutofit fontScale="70000" lnSpcReduction="20000"/>
          </a:bodyPr>
          <a:lstStyle/>
          <a:p>
            <a:endParaRPr lang="en-US" dirty="0" smtClean="0"/>
          </a:p>
          <a:p>
            <a:r>
              <a:rPr lang="en-US" sz="3400" dirty="0" smtClean="0"/>
              <a:t>Consider these as we watch the following video - </a:t>
            </a:r>
            <a:r>
              <a:rPr lang="en-US" dirty="0">
                <a:hlinkClick r:id="rId2"/>
              </a:rPr>
              <a:t>http://players.brightcove.net/679256133001/NkgrDczuol_default/index.html?videoId=</a:t>
            </a:r>
            <a:r>
              <a:rPr lang="en-US" dirty="0" smtClean="0">
                <a:hlinkClick r:id="rId2"/>
              </a:rPr>
              <a:t>5373954480001</a:t>
            </a:r>
            <a:endParaRPr lang="en-US" dirty="0" smtClean="0"/>
          </a:p>
          <a:p>
            <a:endParaRPr lang="en-US" dirty="0"/>
          </a:p>
          <a:p>
            <a:r>
              <a:rPr lang="en-US" sz="3400" dirty="0" smtClean="0"/>
              <a:t>This won the NSF Expert’s Choice award in 2017 for best video visualization. </a:t>
            </a:r>
          </a:p>
          <a:p>
            <a:endParaRPr lang="en-US" dirty="0"/>
          </a:p>
          <a:p>
            <a:r>
              <a:rPr lang="en-US" sz="3100" dirty="0" smtClean="0"/>
              <a:t>Think as we watch this how these use the elements to address their audience</a:t>
            </a:r>
          </a:p>
          <a:p>
            <a:pPr marL="0" indent="0">
              <a:buNone/>
            </a:pPr>
            <a:endParaRPr lang="en-US" sz="3100" dirty="0"/>
          </a:p>
          <a:p>
            <a:pPr lvl="1"/>
            <a:r>
              <a:rPr lang="en-US" sz="3600" dirty="0" smtClean="0"/>
              <a:t>Composition</a:t>
            </a:r>
          </a:p>
          <a:p>
            <a:pPr lvl="1"/>
            <a:r>
              <a:rPr lang="en-US" sz="3600" dirty="0" smtClean="0"/>
              <a:t>Abstraction</a:t>
            </a:r>
          </a:p>
          <a:p>
            <a:pPr lvl="1"/>
            <a:r>
              <a:rPr lang="en-US" sz="3600" dirty="0" smtClean="0"/>
              <a:t>Coloring</a:t>
            </a:r>
          </a:p>
          <a:p>
            <a:pPr lvl="1"/>
            <a:r>
              <a:rPr lang="en-US" sz="3600" dirty="0" smtClean="0"/>
              <a:t>Layering</a:t>
            </a:r>
          </a:p>
          <a:p>
            <a:pPr lvl="1"/>
            <a:r>
              <a:rPr lang="en-US" sz="3600" dirty="0" smtClean="0"/>
              <a:t>Refining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586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Let’s put what we’ve learned into practice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7201" y="1664414"/>
            <a:ext cx="7840676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Now on your desk discuss the screenshots with a friend </a:t>
            </a:r>
            <a:endParaRPr lang="en-US" sz="2400" dirty="0"/>
          </a:p>
          <a:p>
            <a:r>
              <a:rPr lang="mr-IN" sz="2400" dirty="0" smtClean="0"/>
              <a:t>…</a:t>
            </a:r>
            <a:r>
              <a:rPr lang="en-US" sz="2400" dirty="0" smtClean="0"/>
              <a:t>and how these use the elements to address their audience   </a:t>
            </a:r>
          </a:p>
          <a:p>
            <a:endParaRPr lang="en-US" sz="2400" dirty="0"/>
          </a:p>
          <a:p>
            <a:endParaRPr lang="en-US" sz="2400" dirty="0" smtClean="0"/>
          </a:p>
          <a:p>
            <a:pPr lvl="1"/>
            <a:r>
              <a:rPr lang="en-US" sz="2800" dirty="0"/>
              <a:t>Composition</a:t>
            </a:r>
          </a:p>
          <a:p>
            <a:pPr lvl="1"/>
            <a:r>
              <a:rPr lang="en-US" sz="2800" dirty="0"/>
              <a:t>Abstraction</a:t>
            </a:r>
          </a:p>
          <a:p>
            <a:pPr lvl="1"/>
            <a:r>
              <a:rPr lang="en-US" sz="2800" dirty="0"/>
              <a:t>Coloring</a:t>
            </a:r>
          </a:p>
          <a:p>
            <a:pPr lvl="1"/>
            <a:r>
              <a:rPr lang="en-US" sz="2800" dirty="0"/>
              <a:t>Layering</a:t>
            </a:r>
          </a:p>
          <a:p>
            <a:pPr lvl="1"/>
            <a:r>
              <a:rPr lang="en-US" sz="2800" dirty="0"/>
              <a:t>Refining</a:t>
            </a:r>
          </a:p>
          <a:p>
            <a:endParaRPr 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13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7669"/>
            <a:ext cx="9144000" cy="508649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97475" y="6221857"/>
            <a:ext cx="6369822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Source: Network Earth, Mauro </a:t>
            </a:r>
            <a:r>
              <a:rPr lang="en-US" sz="1600" dirty="0"/>
              <a:t>Martino, </a:t>
            </a:r>
            <a:r>
              <a:rPr lang="en-US" sz="1600" dirty="0" err="1"/>
              <a:t>Jianxi</a:t>
            </a:r>
            <a:r>
              <a:rPr lang="en-US" sz="1600" dirty="0"/>
              <a:t> </a:t>
            </a:r>
            <a:r>
              <a:rPr lang="en-US" sz="1600" dirty="0" err="1"/>
              <a:t>Gao</a:t>
            </a:r>
            <a:r>
              <a:rPr lang="en-US" sz="1600" dirty="0"/>
              <a:t>, Baruch </a:t>
            </a:r>
            <a:r>
              <a:rPr lang="en-US" sz="1600" dirty="0" err="1"/>
              <a:t>Barzel</a:t>
            </a:r>
            <a:r>
              <a:rPr lang="en-US" sz="1600" dirty="0" smtClean="0"/>
              <a:t>, Albert</a:t>
            </a:r>
            <a:r>
              <a:rPr lang="en-US" sz="1600" dirty="0"/>
              <a:t>-</a:t>
            </a:r>
            <a:r>
              <a:rPr lang="en-US" sz="1600" dirty="0" err="1"/>
              <a:t>László</a:t>
            </a:r>
            <a:r>
              <a:rPr lang="en-US" sz="1600" dirty="0"/>
              <a:t> </a:t>
            </a:r>
            <a:r>
              <a:rPr lang="en-US" sz="1600" dirty="0" err="1"/>
              <a:t>Barabási</a:t>
            </a:r>
            <a:r>
              <a:rPr lang="en-US" sz="1600" dirty="0"/>
              <a:t>. Narration: </a:t>
            </a:r>
            <a:r>
              <a:rPr lang="en-US" sz="1600" dirty="0" err="1"/>
              <a:t>Shamini</a:t>
            </a:r>
            <a:r>
              <a:rPr lang="en-US" sz="1600" dirty="0"/>
              <a:t> </a:t>
            </a:r>
            <a:r>
              <a:rPr lang="en-US" sz="1600" dirty="0" err="1"/>
              <a:t>Bundell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0511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6868"/>
            <a:ext cx="9144000" cy="518179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97475" y="6221857"/>
            <a:ext cx="6369822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Source: Network Earth, Mauro </a:t>
            </a:r>
            <a:r>
              <a:rPr lang="en-US" sz="1600" dirty="0"/>
              <a:t>Martino, </a:t>
            </a:r>
            <a:r>
              <a:rPr lang="en-US" sz="1600" dirty="0" err="1"/>
              <a:t>Jianxi</a:t>
            </a:r>
            <a:r>
              <a:rPr lang="en-US" sz="1600" dirty="0"/>
              <a:t> </a:t>
            </a:r>
            <a:r>
              <a:rPr lang="en-US" sz="1600" dirty="0" err="1"/>
              <a:t>Gao</a:t>
            </a:r>
            <a:r>
              <a:rPr lang="en-US" sz="1600" dirty="0"/>
              <a:t>, Baruch </a:t>
            </a:r>
            <a:r>
              <a:rPr lang="en-US" sz="1600" dirty="0" err="1"/>
              <a:t>Barzel</a:t>
            </a:r>
            <a:r>
              <a:rPr lang="en-US" sz="1600" dirty="0" smtClean="0"/>
              <a:t>, Albert</a:t>
            </a:r>
            <a:r>
              <a:rPr lang="en-US" sz="1600" dirty="0"/>
              <a:t>-</a:t>
            </a:r>
            <a:r>
              <a:rPr lang="en-US" sz="1600" dirty="0" err="1"/>
              <a:t>László</a:t>
            </a:r>
            <a:r>
              <a:rPr lang="en-US" sz="1600" dirty="0"/>
              <a:t> </a:t>
            </a:r>
            <a:r>
              <a:rPr lang="en-US" sz="1600" dirty="0" err="1"/>
              <a:t>Barabási</a:t>
            </a:r>
            <a:r>
              <a:rPr lang="en-US" sz="1600" dirty="0"/>
              <a:t>. Narration: </a:t>
            </a:r>
            <a:r>
              <a:rPr lang="en-US" sz="1600" dirty="0" err="1"/>
              <a:t>Shamini</a:t>
            </a:r>
            <a:r>
              <a:rPr lang="en-US" sz="1600" dirty="0"/>
              <a:t> </a:t>
            </a:r>
            <a:r>
              <a:rPr lang="en-US" sz="1600" dirty="0" err="1"/>
              <a:t>Bundell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0511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9144000" cy="502890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97475" y="6221857"/>
            <a:ext cx="6369822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Source: Network Earth, Mauro </a:t>
            </a:r>
            <a:r>
              <a:rPr lang="en-US" sz="1600" dirty="0"/>
              <a:t>Martino, </a:t>
            </a:r>
            <a:r>
              <a:rPr lang="en-US" sz="1600" dirty="0" err="1"/>
              <a:t>Jianxi</a:t>
            </a:r>
            <a:r>
              <a:rPr lang="en-US" sz="1600" dirty="0"/>
              <a:t> </a:t>
            </a:r>
            <a:r>
              <a:rPr lang="en-US" sz="1600" dirty="0" err="1"/>
              <a:t>Gao</a:t>
            </a:r>
            <a:r>
              <a:rPr lang="en-US" sz="1600" dirty="0"/>
              <a:t>, Baruch </a:t>
            </a:r>
            <a:r>
              <a:rPr lang="en-US" sz="1600" dirty="0" err="1"/>
              <a:t>Barzel</a:t>
            </a:r>
            <a:r>
              <a:rPr lang="en-US" sz="1600" dirty="0" smtClean="0"/>
              <a:t>, Albert</a:t>
            </a:r>
            <a:r>
              <a:rPr lang="en-US" sz="1600" dirty="0"/>
              <a:t>-</a:t>
            </a:r>
            <a:r>
              <a:rPr lang="en-US" sz="1600" dirty="0" err="1"/>
              <a:t>László</a:t>
            </a:r>
            <a:r>
              <a:rPr lang="en-US" sz="1600" dirty="0"/>
              <a:t> </a:t>
            </a:r>
            <a:r>
              <a:rPr lang="en-US" sz="1600" dirty="0" err="1"/>
              <a:t>Barabási</a:t>
            </a:r>
            <a:r>
              <a:rPr lang="en-US" sz="1600" dirty="0"/>
              <a:t>. Narration: </a:t>
            </a:r>
            <a:r>
              <a:rPr lang="en-US" sz="1600" dirty="0" err="1"/>
              <a:t>Shamini</a:t>
            </a:r>
            <a:r>
              <a:rPr lang="en-US" sz="1600" dirty="0"/>
              <a:t> </a:t>
            </a:r>
            <a:r>
              <a:rPr lang="en-US" sz="1600" dirty="0" err="1"/>
              <a:t>Bundell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357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626" y="370353"/>
            <a:ext cx="9008374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beginning of a more familiar statistical data visualization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8247"/>
            <a:ext cx="8229600" cy="531981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With the beginning of modern statistics &amp; probability theory in (late 1700s </a:t>
            </a:r>
            <a:r>
              <a:rPr lang="mr-IN" dirty="0" smtClean="0"/>
              <a:t>–</a:t>
            </a:r>
            <a:r>
              <a:rPr lang="en-US" dirty="0" smtClean="0"/>
              <a:t> 1900s) came a surge of info-graphics and visualizations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Let’s take a look at some of these early charts together </a:t>
            </a:r>
            <a:r>
              <a:rPr lang="mr-IN" dirty="0" smtClean="0"/>
              <a:t>–</a:t>
            </a:r>
            <a:r>
              <a:rPr lang="en-US" dirty="0" smtClean="0"/>
              <a:t> split into small groups around the papers handed out - </a:t>
            </a:r>
          </a:p>
          <a:p>
            <a:pPr marL="0" indent="0">
              <a:buNone/>
            </a:pPr>
            <a:endParaRPr lang="en-US" dirty="0"/>
          </a:p>
          <a:p>
            <a:pPr marL="731520" lvl="1" indent="-457200">
              <a:buAutoNum type="arabicParenR"/>
            </a:pPr>
            <a:r>
              <a:rPr lang="en-US" sz="2800" dirty="0" smtClean="0"/>
              <a:t>What these graphics are conveying (best guess)?</a:t>
            </a:r>
          </a:p>
          <a:p>
            <a:pPr marL="731520" lvl="1" indent="-457200">
              <a:buAutoNum type="arabicParenR"/>
            </a:pPr>
            <a:r>
              <a:rPr lang="en-US" sz="2800" dirty="0" smtClean="0"/>
              <a:t>What you find familiar about them / unfamiliar?</a:t>
            </a:r>
          </a:p>
          <a:p>
            <a:pPr marL="731520" lvl="1" indent="-457200">
              <a:buAutoNum type="arabicParenR"/>
            </a:pPr>
            <a:r>
              <a:rPr lang="en-US" sz="2800" dirty="0" smtClean="0"/>
              <a:t>What do you find confusing, what do you find interesting?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42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William </a:t>
            </a:r>
            <a:r>
              <a:rPr lang="en-US" dirty="0" err="1" smtClean="0"/>
              <a:t>Playfair’s</a:t>
            </a:r>
            <a:r>
              <a:rPr lang="en-US" dirty="0" smtClean="0"/>
              <a:t> Charts - 1786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6383"/>
            <a:ext cx="9144000" cy="510161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360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285" y="111701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Florence Nightingale’s Report - ~1858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85" y="914379"/>
            <a:ext cx="8798769" cy="579567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01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“</a:t>
            </a:r>
            <a:r>
              <a:rPr lang="en-US" dirty="0" err="1" smtClean="0"/>
              <a:t>Minard</a:t>
            </a:r>
            <a:r>
              <a:rPr lang="en-US" dirty="0" smtClean="0"/>
              <a:t> Map” - 1869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88444"/>
            <a:ext cx="9144000" cy="435864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048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50" y="308708"/>
            <a:ext cx="91440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What did these all have in common? 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943312"/>
            <a:ext cx="8229600" cy="5319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9600" y="17526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Why do you think they were made?</a:t>
            </a:r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2547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1533</TotalTime>
  <Words>2104</Words>
  <Application>Microsoft Macintosh PowerPoint</Application>
  <PresentationFormat>On-screen Show (4:3)</PresentationFormat>
  <Paragraphs>396</Paragraphs>
  <Slides>47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Clarity</vt:lpstr>
      <vt:lpstr> Survey Methodology lab meeting – 2/14/2019</vt:lpstr>
      <vt:lpstr>Visualization of Information - </vt:lpstr>
      <vt:lpstr>Visualization of Information - </vt:lpstr>
      <vt:lpstr>Brief History - </vt:lpstr>
      <vt:lpstr>The beginning of a more familiar statistical data visualization </vt:lpstr>
      <vt:lpstr>William Playfair’s Charts - 1786</vt:lpstr>
      <vt:lpstr>Florence Nightingale’s Report - ~1858</vt:lpstr>
      <vt:lpstr>The “Minard Map” - 1869</vt:lpstr>
      <vt:lpstr>What did these all have in common? </vt:lpstr>
      <vt:lpstr>What did these all have in common? </vt:lpstr>
      <vt:lpstr>What did these all have in common? </vt:lpstr>
      <vt:lpstr>What constitutes a “good visualization”? </vt:lpstr>
      <vt:lpstr>What constitutes a “good visualization”? </vt:lpstr>
      <vt:lpstr>What constitutes a “good visualization”? </vt:lpstr>
      <vt:lpstr>What constitutes a “good visualization”? </vt:lpstr>
      <vt:lpstr>What constitutes a “good visualization”? </vt:lpstr>
      <vt:lpstr>What constitutes a “good visualization”? </vt:lpstr>
      <vt:lpstr>Recall our Audience Examples from Before?</vt:lpstr>
      <vt:lpstr>First Step Making a Visualization – Ask Yourself:</vt:lpstr>
      <vt:lpstr>First Step Making a Visualization – Ask Yourself:</vt:lpstr>
      <vt:lpstr>First Step Making a Visualization – Ask Yourself:</vt:lpstr>
      <vt:lpstr>Example of accentuating communication </vt:lpstr>
      <vt:lpstr>Example of accentuating communication </vt:lpstr>
      <vt:lpstr>Once you have an idea of what you want to present and to whom…</vt:lpstr>
      <vt:lpstr>Element 1 – Composition – how your figure “flows” What relationships are you highlighting?</vt:lpstr>
      <vt:lpstr>Element 1 – Composition – how your figure “flows” What relationships are you highlighting?</vt:lpstr>
      <vt:lpstr>Element 2 – Abstract  What type of abstraction is supposed to represent your data? Define and representation.</vt:lpstr>
      <vt:lpstr>Element 2 – Abstract  This is where some of the quotable “rules” come from –   if you can create a figure that avoids relying on color hue or area for direction or position it is usually recommended</vt:lpstr>
      <vt:lpstr>Element 2 – Abstract You can get rather creative here – for example –   This chart is creating a new style of abstraction to communicate “brain drain” between 16 countries</vt:lpstr>
      <vt:lpstr>Element 3 – Color Use color to highlight, to show relationships, to indicate values “colors are the mother tongue of the subconscious” – Carl Jung  </vt:lpstr>
      <vt:lpstr>Element 3 – Color Some guidelines of color in design </vt:lpstr>
      <vt:lpstr>Element 3 – Color Some guidelines of color in design </vt:lpstr>
      <vt:lpstr>Element 3 – Color Some guidelines  of color in design </vt:lpstr>
      <vt:lpstr>Element 3 – Color Some guidelines  of color in design </vt:lpstr>
      <vt:lpstr>Element 3 – Color Some guidelines  of color in design </vt:lpstr>
      <vt:lpstr>Element 3 – Color Some guidelines  of color in design </vt:lpstr>
      <vt:lpstr>Element  Color Some guidelines of color in design  </vt:lpstr>
      <vt:lpstr>Element 4 – Layering Add layers to express meaning  </vt:lpstr>
      <vt:lpstr>Element 4 – Layering Add layers to express meaning  </vt:lpstr>
      <vt:lpstr>Element 5 – Refine Once you have a good layout – try seeing how you can simply it to express the most meaning </vt:lpstr>
      <vt:lpstr>Element 5 – Refine Once you have a good layout – try seeing how you can simply it to express the most meaning </vt:lpstr>
      <vt:lpstr>What we’ve learned</vt:lpstr>
      <vt:lpstr>Let’s put what we’ve learned into practice </vt:lpstr>
      <vt:lpstr>Let’s put what we’ve learned into practice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/ SPACE 405 – 002  Data analysis and visualization for geoscientists</dc:title>
  <dc:creator>Abby</dc:creator>
  <cp:lastModifiedBy>Abby</cp:lastModifiedBy>
  <cp:revision>71</cp:revision>
  <dcterms:created xsi:type="dcterms:W3CDTF">2018-03-20T00:37:42Z</dcterms:created>
  <dcterms:modified xsi:type="dcterms:W3CDTF">2019-02-14T18:20:55Z</dcterms:modified>
</cp:coreProperties>
</file>

<file path=docProps/thumbnail.jpeg>
</file>